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30"/>
  </p:notesMasterIdLst>
  <p:sldIdLst>
    <p:sldId id="256" r:id="rId2"/>
    <p:sldId id="257" r:id="rId3"/>
    <p:sldId id="259" r:id="rId4"/>
    <p:sldId id="260" r:id="rId5"/>
    <p:sldId id="261" r:id="rId6"/>
    <p:sldId id="262" r:id="rId7"/>
    <p:sldId id="258" r:id="rId8"/>
    <p:sldId id="286" r:id="rId9"/>
    <p:sldId id="285" r:id="rId10"/>
    <p:sldId id="263" r:id="rId11"/>
    <p:sldId id="280" r:id="rId12"/>
    <p:sldId id="264" r:id="rId13"/>
    <p:sldId id="265" r:id="rId14"/>
    <p:sldId id="275" r:id="rId15"/>
    <p:sldId id="269" r:id="rId16"/>
    <p:sldId id="287" r:id="rId17"/>
    <p:sldId id="267" r:id="rId18"/>
    <p:sldId id="268" r:id="rId19"/>
    <p:sldId id="270" r:id="rId20"/>
    <p:sldId id="288" r:id="rId21"/>
    <p:sldId id="289" r:id="rId22"/>
    <p:sldId id="274" r:id="rId23"/>
    <p:sldId id="291" r:id="rId24"/>
    <p:sldId id="290" r:id="rId25"/>
    <p:sldId id="292" r:id="rId26"/>
    <p:sldId id="293" r:id="rId27"/>
    <p:sldId id="278" r:id="rId28"/>
    <p:sldId id="277" r:id="rId2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06B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48ED047-FB80-4DB7-8B8F-CA29E6F117A6}" v="3" dt="2025-10-27T17:07:01.39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82222" autoAdjust="0"/>
  </p:normalViewPr>
  <p:slideViewPr>
    <p:cSldViewPr snapToGrid="0">
      <p:cViewPr varScale="1">
        <p:scale>
          <a:sx n="82" d="100"/>
          <a:sy n="82" d="100"/>
        </p:scale>
        <p:origin x="1563" y="38"/>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microsoft.com/office/2016/11/relationships/changesInfo" Target="changesInfos/changesInfo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eidi Schneider" userId="d04c962a-8450-4fd9-b1ff-442e3d3ea2e5" providerId="ADAL" clId="{79EDD41D-44E5-4D84-BEB9-F58F110BBF61}"/>
    <pc:docChg chg="modSld">
      <pc:chgData name="Heidi Schneider" userId="d04c962a-8450-4fd9-b1ff-442e3d3ea2e5" providerId="ADAL" clId="{79EDD41D-44E5-4D84-BEB9-F58F110BBF61}" dt="2025-10-27T17:08:40.277" v="51" actId="20577"/>
      <pc:docMkLst>
        <pc:docMk/>
      </pc:docMkLst>
      <pc:sldChg chg="modNotesTx">
        <pc:chgData name="Heidi Schneider" userId="d04c962a-8450-4fd9-b1ff-442e3d3ea2e5" providerId="ADAL" clId="{79EDD41D-44E5-4D84-BEB9-F58F110BBF61}" dt="2025-10-27T17:05:05.481" v="0" actId="20577"/>
        <pc:sldMkLst>
          <pc:docMk/>
          <pc:sldMk cId="818263222" sldId="257"/>
        </pc:sldMkLst>
      </pc:sldChg>
      <pc:sldChg chg="modNotesTx">
        <pc:chgData name="Heidi Schneider" userId="d04c962a-8450-4fd9-b1ff-442e3d3ea2e5" providerId="ADAL" clId="{79EDD41D-44E5-4D84-BEB9-F58F110BBF61}" dt="2025-10-27T17:05:41.418" v="18" actId="20577"/>
        <pc:sldMkLst>
          <pc:docMk/>
          <pc:sldMk cId="789114335" sldId="260"/>
        </pc:sldMkLst>
      </pc:sldChg>
      <pc:sldChg chg="modNotesTx">
        <pc:chgData name="Heidi Schneider" userId="d04c962a-8450-4fd9-b1ff-442e3d3ea2e5" providerId="ADAL" clId="{79EDD41D-44E5-4D84-BEB9-F58F110BBF61}" dt="2025-10-27T17:06:08.043" v="29" actId="20577"/>
        <pc:sldMkLst>
          <pc:docMk/>
          <pc:sldMk cId="998929668" sldId="262"/>
        </pc:sldMkLst>
      </pc:sldChg>
      <pc:sldChg chg="modNotesTx">
        <pc:chgData name="Heidi Schneider" userId="d04c962a-8450-4fd9-b1ff-442e3d3ea2e5" providerId="ADAL" clId="{79EDD41D-44E5-4D84-BEB9-F58F110BBF61}" dt="2025-10-27T17:08:40.277" v="51" actId="20577"/>
        <pc:sldMkLst>
          <pc:docMk/>
          <pc:sldMk cId="1091105002" sldId="267"/>
        </pc:sldMkLst>
      </pc:sldChg>
      <pc:sldChg chg="modNotesTx">
        <pc:chgData name="Heidi Schneider" userId="d04c962a-8450-4fd9-b1ff-442e3d3ea2e5" providerId="ADAL" clId="{79EDD41D-44E5-4D84-BEB9-F58F110BBF61}" dt="2025-10-27T17:08:05.144" v="50" actId="20577"/>
        <pc:sldMkLst>
          <pc:docMk/>
          <pc:sldMk cId="226960591" sldId="275"/>
        </pc:sldMkLst>
      </pc:sldChg>
      <pc:sldChg chg="modNotesTx">
        <pc:chgData name="Heidi Schneider" userId="d04c962a-8450-4fd9-b1ff-442e3d3ea2e5" providerId="ADAL" clId="{79EDD41D-44E5-4D84-BEB9-F58F110BBF61}" dt="2025-10-27T17:07:20.458" v="49" actId="20577"/>
        <pc:sldMkLst>
          <pc:docMk/>
          <pc:sldMk cId="4234378588" sldId="28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069DD1-8B1B-493F-8FAD-4E5F1538E303}" type="datetimeFigureOut">
              <a:rPr lang="en-US" smtClean="0"/>
              <a:t>10/27/2025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0FDDB49-696E-4BDC-9C6B-801FCD00D140}" type="slidenum">
              <a:rPr lang="en-US" smtClean="0"/>
              <a:t>‹#›</a:t>
            </a:fld>
            <a:endParaRPr lang="en-US"/>
          </a:p>
        </p:txBody>
      </p:sp>
    </p:spTree>
    <p:extLst>
      <p:ext uri="{BB962C8B-B14F-4D97-AF65-F5344CB8AC3E}">
        <p14:creationId xmlns:p14="http://schemas.microsoft.com/office/powerpoint/2010/main" val="29757648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focus of this training is to set the expectations of the role for a new project manager.</a:t>
            </a:r>
          </a:p>
          <a:p>
            <a:endParaRPr lang="en-US" dirty="0"/>
          </a:p>
          <a:p>
            <a:r>
              <a:rPr lang="en-US"/>
              <a:t>Training Time: 30 min</a:t>
            </a:r>
            <a:endParaRPr lang="en-US" dirty="0"/>
          </a:p>
        </p:txBody>
      </p:sp>
      <p:sp>
        <p:nvSpPr>
          <p:cNvPr id="4" name="Slide Number Placeholder 3"/>
          <p:cNvSpPr>
            <a:spLocks noGrp="1"/>
          </p:cNvSpPr>
          <p:nvPr>
            <p:ph type="sldNum" sz="quarter" idx="5"/>
          </p:nvPr>
        </p:nvSpPr>
        <p:spPr/>
        <p:txBody>
          <a:bodyPr/>
          <a:lstStyle/>
          <a:p>
            <a:fld id="{70FDDB49-696E-4BDC-9C6B-801FCD00D140}" type="slidenum">
              <a:rPr lang="en-US" smtClean="0"/>
              <a:t>1</a:t>
            </a:fld>
            <a:endParaRPr lang="en-US"/>
          </a:p>
        </p:txBody>
      </p:sp>
    </p:spTree>
    <p:extLst>
      <p:ext uri="{BB962C8B-B14F-4D97-AF65-F5344CB8AC3E}">
        <p14:creationId xmlns:p14="http://schemas.microsoft.com/office/powerpoint/2010/main" val="28176209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Project Manager metrics are job-related performance items that have been identified by the Office of Program Delivery (aka OPD). A PM’s compliance with the assigned metrics is formally evaluated biannually. However, the PM is to ensure that compliance is maintained each month. This includes being compliance with </a:t>
            </a:r>
          </a:p>
          <a:p>
            <a:endParaRPr lang="en-US" dirty="0"/>
          </a:p>
          <a:p>
            <a:r>
              <a:rPr lang="en-US" dirty="0"/>
              <a:t>(click 1) TPro PM notes not being older than 30 days, </a:t>
            </a:r>
          </a:p>
          <a:p>
            <a:endParaRPr lang="en-US" dirty="0"/>
          </a:p>
          <a:p>
            <a:r>
              <a:rPr lang="en-US" dirty="0"/>
              <a:t>(click 2) TPro contact information being up to date, </a:t>
            </a:r>
          </a:p>
          <a:p>
            <a:endParaRPr lang="en-US" dirty="0"/>
          </a:p>
          <a:p>
            <a:r>
              <a:rPr lang="en-US" dirty="0"/>
              <a:t>(click 3) cost estimates not exceeding 1 year old, </a:t>
            </a:r>
          </a:p>
          <a:p>
            <a:endParaRPr lang="en-US" dirty="0"/>
          </a:p>
          <a:p>
            <a:r>
              <a:rPr lang="en-US" dirty="0"/>
              <a:t>(click 4) PM milestones being submitted per baseline due date, </a:t>
            </a:r>
          </a:p>
          <a:p>
            <a:endParaRPr lang="en-US" dirty="0"/>
          </a:p>
          <a:p>
            <a:r>
              <a:rPr lang="en-US" dirty="0"/>
              <a:t>(click 5) and escalation memos written and submitted within 1 week of missing a milestone (if applicable), </a:t>
            </a:r>
          </a:p>
        </p:txBody>
      </p:sp>
      <p:sp>
        <p:nvSpPr>
          <p:cNvPr id="4" name="Slide Number Placeholder 3"/>
          <p:cNvSpPr>
            <a:spLocks noGrp="1"/>
          </p:cNvSpPr>
          <p:nvPr>
            <p:ph type="sldNum" sz="quarter" idx="5"/>
          </p:nvPr>
        </p:nvSpPr>
        <p:spPr/>
        <p:txBody>
          <a:bodyPr/>
          <a:lstStyle/>
          <a:p>
            <a:fld id="{70FDDB49-696E-4BDC-9C6B-801FCD00D140}" type="slidenum">
              <a:rPr lang="en-US" smtClean="0"/>
              <a:t>10</a:t>
            </a:fld>
            <a:endParaRPr lang="en-US"/>
          </a:p>
        </p:txBody>
      </p:sp>
    </p:spTree>
    <p:extLst>
      <p:ext uri="{BB962C8B-B14F-4D97-AF65-F5344CB8AC3E}">
        <p14:creationId xmlns:p14="http://schemas.microsoft.com/office/powerpoint/2010/main" val="26713580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ensure that a project is following the Plan Development Process and maintaining the project schedule, the PM must be compliant with submitting the milestones per the project’s baseline due date.  There are 3 milestones that the GDOT PM must make and are evaluated as part of the PM’s metrics. The milestones are: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PM submit Concept Report, </a:t>
            </a:r>
          </a:p>
          <a:p>
            <a:endParaRPr lang="en-US" dirty="0"/>
          </a:p>
          <a:p>
            <a:r>
              <a:rPr lang="en-US" dirty="0"/>
              <a:t>(click 2) PM request Preliminary Field Plan Review, and </a:t>
            </a:r>
          </a:p>
          <a:p>
            <a:endParaRPr lang="en-US" dirty="0"/>
          </a:p>
          <a:p>
            <a:r>
              <a:rPr lang="en-US" dirty="0"/>
              <a:t>(click 3) PM request Final Field Plan Review.  </a:t>
            </a:r>
          </a:p>
        </p:txBody>
      </p:sp>
      <p:sp>
        <p:nvSpPr>
          <p:cNvPr id="4" name="Slide Number Placeholder 3"/>
          <p:cNvSpPr>
            <a:spLocks noGrp="1"/>
          </p:cNvSpPr>
          <p:nvPr>
            <p:ph type="sldNum" sz="quarter" idx="5"/>
          </p:nvPr>
        </p:nvSpPr>
        <p:spPr/>
        <p:txBody>
          <a:bodyPr/>
          <a:lstStyle/>
          <a:p>
            <a:fld id="{70FDDB49-696E-4BDC-9C6B-801FCD00D140}" type="slidenum">
              <a:rPr lang="en-US" smtClean="0"/>
              <a:t>11</a:t>
            </a:fld>
            <a:endParaRPr lang="en-US"/>
          </a:p>
        </p:txBody>
      </p:sp>
    </p:spTree>
    <p:extLst>
      <p:ext uri="{BB962C8B-B14F-4D97-AF65-F5344CB8AC3E}">
        <p14:creationId xmlns:p14="http://schemas.microsoft.com/office/powerpoint/2010/main" val="15313960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Along with the metrics that the PM must meet, another responsibility is documentation for each project. There are many different required methods of reporting and documenting the scope, schedule, and budget of a project. Examples include but are not limited to </a:t>
            </a:r>
          </a:p>
          <a:p>
            <a:r>
              <a:rPr lang="en-US" dirty="0"/>
              <a:t>either the monthly Let status or </a:t>
            </a:r>
          </a:p>
          <a:p>
            <a:r>
              <a:rPr lang="en-US" dirty="0"/>
              <a:t>the ROW status meeting, </a:t>
            </a:r>
          </a:p>
          <a:p>
            <a:r>
              <a:rPr lang="en-US" dirty="0"/>
              <a:t>18-month spreadsheet, and </a:t>
            </a:r>
          </a:p>
          <a:p>
            <a:r>
              <a:rPr lang="en-US" dirty="0"/>
              <a:t>district project status meetings. </a:t>
            </a:r>
          </a:p>
        </p:txBody>
      </p:sp>
      <p:sp>
        <p:nvSpPr>
          <p:cNvPr id="4" name="Slide Number Placeholder 3"/>
          <p:cNvSpPr>
            <a:spLocks noGrp="1"/>
          </p:cNvSpPr>
          <p:nvPr>
            <p:ph type="sldNum" sz="quarter" idx="5"/>
          </p:nvPr>
        </p:nvSpPr>
        <p:spPr/>
        <p:txBody>
          <a:bodyPr/>
          <a:lstStyle/>
          <a:p>
            <a:fld id="{70FDDB49-696E-4BDC-9C6B-801FCD00D140}" type="slidenum">
              <a:rPr lang="en-US" smtClean="0"/>
              <a:t>12</a:t>
            </a:fld>
            <a:endParaRPr lang="en-US"/>
          </a:p>
        </p:txBody>
      </p:sp>
    </p:spTree>
    <p:extLst>
      <p:ext uri="{BB962C8B-B14F-4D97-AF65-F5344CB8AC3E}">
        <p14:creationId xmlns:p14="http://schemas.microsoft.com/office/powerpoint/2010/main" val="21828671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PM is responsible to maintain a running history of the project through keeping thorough and accurate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sz="1200" dirty="0"/>
              <a:t>Meeting Minutes for Monthly Team Meeting, Various Discipline Meeting, and/or Decision Meetings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2) updating the TPro PM notes on PSR,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3) a monthly copy of both the PSR and PFR,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4) monthly updates on the Project Status Update sheet, and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5) preparing and submitting escalation memos for missed milestones. </a:t>
            </a:r>
          </a:p>
        </p:txBody>
      </p:sp>
      <p:sp>
        <p:nvSpPr>
          <p:cNvPr id="4" name="Slide Number Placeholder 3"/>
          <p:cNvSpPr>
            <a:spLocks noGrp="1"/>
          </p:cNvSpPr>
          <p:nvPr>
            <p:ph type="sldNum" sz="quarter" idx="5"/>
          </p:nvPr>
        </p:nvSpPr>
        <p:spPr/>
        <p:txBody>
          <a:bodyPr/>
          <a:lstStyle/>
          <a:p>
            <a:fld id="{70FDDB49-696E-4BDC-9C6B-801FCD00D140}" type="slidenum">
              <a:rPr lang="en-US" smtClean="0"/>
              <a:t>13</a:t>
            </a:fld>
            <a:endParaRPr lang="en-US"/>
          </a:p>
        </p:txBody>
      </p:sp>
    </p:spTree>
    <p:extLst>
      <p:ext uri="{BB962C8B-B14F-4D97-AF65-F5344CB8AC3E}">
        <p14:creationId xmlns:p14="http://schemas.microsoft.com/office/powerpoint/2010/main" val="18141912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Project documentation also includes</a:t>
            </a:r>
          </a:p>
          <a:p>
            <a:endParaRPr lang="en-US" dirty="0"/>
          </a:p>
          <a:p>
            <a:r>
              <a:rPr lang="en-US" dirty="0"/>
              <a:t>(click 1) saving correspondence related to stakeholders or property owners, coordination with other GDOT offices for reviews and/or document approval, as well as important decisions related to the project’s scope, schedule, or budget. </a:t>
            </a:r>
            <a:r>
              <a:rPr lang="en-US" sz="1200" dirty="0"/>
              <a:t>Check with your DPM on the policy for this. </a:t>
            </a:r>
            <a:r>
              <a:rPr lang="en-US" dirty="0"/>
              <a:t> </a:t>
            </a:r>
          </a:p>
          <a:p>
            <a:r>
              <a:rPr lang="en-US" dirty="0"/>
              <a:t> </a:t>
            </a:r>
          </a:p>
          <a:p>
            <a:r>
              <a:rPr lang="en-US" dirty="0"/>
              <a:t>The GDOT PM prepares performance evaluations for consultants who have been hired to perform work on GDOT’s behalf. The purpose of all of the various methods of documentation is to provide GDOT management access this information at a moment’s notice as well as to document the PDP process as part of compliance for GDOT using federal funds on a project. </a:t>
            </a:r>
          </a:p>
        </p:txBody>
      </p:sp>
      <p:sp>
        <p:nvSpPr>
          <p:cNvPr id="4" name="Slide Number Placeholder 3"/>
          <p:cNvSpPr>
            <a:spLocks noGrp="1"/>
          </p:cNvSpPr>
          <p:nvPr>
            <p:ph type="sldNum" sz="quarter" idx="5"/>
          </p:nvPr>
        </p:nvSpPr>
        <p:spPr/>
        <p:txBody>
          <a:bodyPr/>
          <a:lstStyle/>
          <a:p>
            <a:fld id="{70FDDB49-696E-4BDC-9C6B-801FCD00D140}" type="slidenum">
              <a:rPr lang="en-US" smtClean="0"/>
              <a:t>14</a:t>
            </a:fld>
            <a:endParaRPr lang="en-US"/>
          </a:p>
        </p:txBody>
      </p:sp>
    </p:spTree>
    <p:extLst>
      <p:ext uri="{BB962C8B-B14F-4D97-AF65-F5344CB8AC3E}">
        <p14:creationId xmlns:p14="http://schemas.microsoft.com/office/powerpoint/2010/main" val="1900667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Primavera P6 is the scheduling software program that GDOT uses. </a:t>
            </a:r>
          </a:p>
        </p:txBody>
      </p:sp>
      <p:sp>
        <p:nvSpPr>
          <p:cNvPr id="4" name="Slide Number Placeholder 3"/>
          <p:cNvSpPr>
            <a:spLocks noGrp="1"/>
          </p:cNvSpPr>
          <p:nvPr>
            <p:ph type="sldNum" sz="quarter" idx="5"/>
          </p:nvPr>
        </p:nvSpPr>
        <p:spPr/>
        <p:txBody>
          <a:bodyPr/>
          <a:lstStyle/>
          <a:p>
            <a:fld id="{70FDDB49-696E-4BDC-9C6B-801FCD00D140}" type="slidenum">
              <a:rPr lang="en-US" smtClean="0"/>
              <a:t>15</a:t>
            </a:fld>
            <a:endParaRPr lang="en-US"/>
          </a:p>
        </p:txBody>
      </p:sp>
    </p:spTree>
    <p:extLst>
      <p:ext uri="{BB962C8B-B14F-4D97-AF65-F5344CB8AC3E}">
        <p14:creationId xmlns:p14="http://schemas.microsoft.com/office/powerpoint/2010/main" val="11414204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PM must ensure that the Primavera P6 schedule is being maintained with accurate information. The schedule is one of the 3 management pillars. Without this information, it is not possible to truly understand if the project is on schedule or not. The PM must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update all P6 tasks that are assigned to OPD.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2) Although the PM is not responsible to physically update the P6 tasks, it is the responsibility of the PM to coordinate with other offices and SMEs to ensure that these tasks are up to date. </a:t>
            </a:r>
          </a:p>
          <a:p>
            <a:endParaRPr lang="en-US" dirty="0"/>
          </a:p>
        </p:txBody>
      </p:sp>
      <p:sp>
        <p:nvSpPr>
          <p:cNvPr id="4" name="Slide Number Placeholder 3"/>
          <p:cNvSpPr>
            <a:spLocks noGrp="1"/>
          </p:cNvSpPr>
          <p:nvPr>
            <p:ph type="sldNum" sz="quarter" idx="5"/>
          </p:nvPr>
        </p:nvSpPr>
        <p:spPr/>
        <p:txBody>
          <a:bodyPr/>
          <a:lstStyle/>
          <a:p>
            <a:fld id="{70FDDB49-696E-4BDC-9C6B-801FCD00D140}" type="slidenum">
              <a:rPr lang="en-US" smtClean="0"/>
              <a:t>16</a:t>
            </a:fld>
            <a:endParaRPr lang="en-US"/>
          </a:p>
        </p:txBody>
      </p:sp>
    </p:spTree>
    <p:extLst>
      <p:ext uri="{BB962C8B-B14F-4D97-AF65-F5344CB8AC3E}">
        <p14:creationId xmlns:p14="http://schemas.microsoft.com/office/powerpoint/2010/main" val="40027492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The GDOT PM responsible for developing all schedules.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If a schedule needs to be modified by either removing or adding a task, the PM will be responsible to request the schedule modifications.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If a project will change the baseline schedule through a Project Change Request Form (PCRF), the PM is responsible to create the proposed high-level schedule and get the subject matter experts (SMEs) to concur with the changed schedule. </a:t>
            </a:r>
          </a:p>
        </p:txBody>
      </p:sp>
      <p:sp>
        <p:nvSpPr>
          <p:cNvPr id="4" name="Slide Number Placeholder 3"/>
          <p:cNvSpPr>
            <a:spLocks noGrp="1"/>
          </p:cNvSpPr>
          <p:nvPr>
            <p:ph type="sldNum" sz="quarter" idx="5"/>
          </p:nvPr>
        </p:nvSpPr>
        <p:spPr/>
        <p:txBody>
          <a:bodyPr/>
          <a:lstStyle/>
          <a:p>
            <a:fld id="{70FDDB49-696E-4BDC-9C6B-801FCD00D140}" type="slidenum">
              <a:rPr lang="en-US" smtClean="0"/>
              <a:t>17</a:t>
            </a:fld>
            <a:endParaRPr lang="en-US"/>
          </a:p>
        </p:txBody>
      </p:sp>
    </p:spTree>
    <p:extLst>
      <p:ext uri="{BB962C8B-B14F-4D97-AF65-F5344CB8AC3E}">
        <p14:creationId xmlns:p14="http://schemas.microsoft.com/office/powerpoint/2010/main" val="36770145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Plan Development Process or PDP is the oversight agreement between GDOT and the Federal Highway Administration (FHWA). GDOT must follow the steps of the PDP in order to use federal funds. </a:t>
            </a:r>
          </a:p>
          <a:p>
            <a:endParaRPr lang="en-US" dirty="0"/>
          </a:p>
          <a:p>
            <a:r>
              <a:rPr lang="en-US" dirty="0"/>
              <a:t>(click 1)It is the PM’s responsibility to know the PDP manual and applicable steps of the process for each project. </a:t>
            </a:r>
          </a:p>
          <a:p>
            <a:endParaRPr lang="en-US" dirty="0"/>
          </a:p>
          <a:p>
            <a:r>
              <a:rPr lang="en-US" dirty="0"/>
              <a:t>(click 2) Additionally, the PM must understand the timing of the various steps of the PDP. </a:t>
            </a:r>
          </a:p>
          <a:p>
            <a:endParaRPr lang="en-US" dirty="0"/>
          </a:p>
          <a:p>
            <a:r>
              <a:rPr lang="en-US" dirty="0"/>
              <a:t>(click 3) By utilizing the knowledge of the plan development process and communicating with the SMEs, the PM can lead the project team and ensure that risks are minimized. Consequently, this will help to ensure that the scope, schedule and budget of the project are maintained. </a:t>
            </a:r>
          </a:p>
          <a:p>
            <a:endParaRPr lang="en-US" dirty="0"/>
          </a:p>
          <a:p>
            <a:r>
              <a:rPr lang="en-US" dirty="0"/>
              <a:t>(click 4)When new/updated policies or guidance are provided by GDOT, the PM should communicate this to the appropriate subject matter expert to ensure that the project is being developed following the current policies and guidance. </a:t>
            </a:r>
          </a:p>
        </p:txBody>
      </p:sp>
      <p:sp>
        <p:nvSpPr>
          <p:cNvPr id="4" name="Slide Number Placeholder 3"/>
          <p:cNvSpPr>
            <a:spLocks noGrp="1"/>
          </p:cNvSpPr>
          <p:nvPr>
            <p:ph type="sldNum" sz="quarter" idx="5"/>
          </p:nvPr>
        </p:nvSpPr>
        <p:spPr/>
        <p:txBody>
          <a:bodyPr/>
          <a:lstStyle/>
          <a:p>
            <a:fld id="{70FDDB49-696E-4BDC-9C6B-801FCD00D140}" type="slidenum">
              <a:rPr lang="en-US" smtClean="0"/>
              <a:t>18</a:t>
            </a:fld>
            <a:endParaRPr lang="en-US"/>
          </a:p>
        </p:txBody>
      </p:sp>
    </p:spTree>
    <p:extLst>
      <p:ext uri="{BB962C8B-B14F-4D97-AF65-F5344CB8AC3E}">
        <p14:creationId xmlns:p14="http://schemas.microsoft.com/office/powerpoint/2010/main" val="8469791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 PM is responsible to ensure that based on the needs of the project that all applicable scope has been included in the contract. </a:t>
            </a:r>
          </a:p>
          <a:p>
            <a:endParaRPr lang="en-US" dirty="0"/>
          </a:p>
          <a:p>
            <a:r>
              <a:rPr lang="en-US" dirty="0"/>
              <a:t>When developing a consultant contract or task order, the PM will evaluate the scope of work to ensure that it is compliant with the funding source and contract type for the project. </a:t>
            </a:r>
          </a:p>
          <a:p>
            <a:endParaRPr lang="en-US" dirty="0"/>
          </a:p>
        </p:txBody>
      </p:sp>
      <p:sp>
        <p:nvSpPr>
          <p:cNvPr id="4" name="Slide Number Placeholder 3"/>
          <p:cNvSpPr>
            <a:spLocks noGrp="1"/>
          </p:cNvSpPr>
          <p:nvPr>
            <p:ph type="sldNum" sz="quarter" idx="5"/>
          </p:nvPr>
        </p:nvSpPr>
        <p:spPr/>
        <p:txBody>
          <a:bodyPr/>
          <a:lstStyle/>
          <a:p>
            <a:fld id="{70FDDB49-696E-4BDC-9C6B-801FCD00D140}" type="slidenum">
              <a:rPr lang="en-US" smtClean="0"/>
              <a:t>19</a:t>
            </a:fld>
            <a:endParaRPr lang="en-US"/>
          </a:p>
        </p:txBody>
      </p:sp>
    </p:spTree>
    <p:extLst>
      <p:ext uri="{BB962C8B-B14F-4D97-AF65-F5344CB8AC3E}">
        <p14:creationId xmlns:p14="http://schemas.microsoft.com/office/powerpoint/2010/main" val="3113993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focus of this presentation is the Georgia Department of Transportation project manager. The training will</a:t>
            </a:r>
          </a:p>
          <a:p>
            <a:r>
              <a:rPr lang="en-US" dirty="0"/>
              <a:t>(click 1) explain what is a GDOT project manager; </a:t>
            </a:r>
          </a:p>
          <a:p>
            <a:endParaRPr lang="en-US" dirty="0"/>
          </a:p>
          <a:p>
            <a:r>
              <a:rPr lang="en-US" dirty="0"/>
              <a:t>(click 2) the responsibilities of a GDOT project manager; and </a:t>
            </a:r>
          </a:p>
          <a:p>
            <a:endParaRPr lang="en-US" dirty="0"/>
          </a:p>
          <a:p>
            <a:r>
              <a:rPr lang="en-US" dirty="0"/>
              <a:t>(click 3) the best practices that a superior project manager does. </a:t>
            </a:r>
          </a:p>
          <a:p>
            <a:endParaRPr lang="en-US" dirty="0"/>
          </a:p>
        </p:txBody>
      </p:sp>
      <p:sp>
        <p:nvSpPr>
          <p:cNvPr id="4" name="Slide Number Placeholder 3"/>
          <p:cNvSpPr>
            <a:spLocks noGrp="1"/>
          </p:cNvSpPr>
          <p:nvPr>
            <p:ph type="sldNum" sz="quarter" idx="5"/>
          </p:nvPr>
        </p:nvSpPr>
        <p:spPr/>
        <p:txBody>
          <a:bodyPr/>
          <a:lstStyle/>
          <a:p>
            <a:fld id="{70FDDB49-696E-4BDC-9C6B-801FCD00D140}" type="slidenum">
              <a:rPr lang="en-US" smtClean="0"/>
              <a:t>2</a:t>
            </a:fld>
            <a:endParaRPr lang="en-US"/>
          </a:p>
        </p:txBody>
      </p:sp>
    </p:spTree>
    <p:extLst>
      <p:ext uri="{BB962C8B-B14F-4D97-AF65-F5344CB8AC3E}">
        <p14:creationId xmlns:p14="http://schemas.microsoft.com/office/powerpoint/2010/main" val="13359890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Generally, GDOT projects have 3 procurement phases. One to match each main design phases: concept, preliminary design, and final design. </a:t>
            </a:r>
          </a:p>
        </p:txBody>
      </p:sp>
      <p:sp>
        <p:nvSpPr>
          <p:cNvPr id="4" name="Slide Number Placeholder 3"/>
          <p:cNvSpPr>
            <a:spLocks noGrp="1"/>
          </p:cNvSpPr>
          <p:nvPr>
            <p:ph type="sldNum" sz="quarter" idx="5"/>
          </p:nvPr>
        </p:nvSpPr>
        <p:spPr/>
        <p:txBody>
          <a:bodyPr/>
          <a:lstStyle/>
          <a:p>
            <a:fld id="{70FDDB49-696E-4BDC-9C6B-801FCD00D140}" type="slidenum">
              <a:rPr lang="en-US" smtClean="0"/>
              <a:t>20</a:t>
            </a:fld>
            <a:endParaRPr lang="en-US"/>
          </a:p>
        </p:txBody>
      </p:sp>
    </p:spTree>
    <p:extLst>
      <p:ext uri="{BB962C8B-B14F-4D97-AF65-F5344CB8AC3E}">
        <p14:creationId xmlns:p14="http://schemas.microsoft.com/office/powerpoint/2010/main" val="7232484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PM is responsible for:</a:t>
            </a:r>
          </a:p>
          <a:p>
            <a:r>
              <a:rPr lang="en-US" dirty="0"/>
              <a:t>(click 1) obtaining scope concurrence from both the consultant firm and the appropriate SMEs,</a:t>
            </a:r>
          </a:p>
          <a:p>
            <a:endParaRPr lang="en-US" dirty="0"/>
          </a:p>
          <a:p>
            <a:r>
              <a:rPr lang="en-US" dirty="0"/>
              <a:t>(click 2) requesting the GDOT SMEs to provide the hours for each task</a:t>
            </a:r>
          </a:p>
          <a:p>
            <a:endParaRPr lang="en-US" dirty="0"/>
          </a:p>
          <a:p>
            <a:r>
              <a:rPr lang="en-US" dirty="0"/>
              <a:t>(click 3) providing the number of hours that PM related activities will require for specific tasks, and</a:t>
            </a:r>
          </a:p>
          <a:p>
            <a:endParaRPr lang="en-US" dirty="0"/>
          </a:p>
          <a:p>
            <a:r>
              <a:rPr lang="en-US" dirty="0"/>
              <a:t>(click 4) submitting the entire procurement package to the GDOT procurement office. This will trigger negotiations to begin with the consultant firm.</a:t>
            </a:r>
          </a:p>
        </p:txBody>
      </p:sp>
      <p:sp>
        <p:nvSpPr>
          <p:cNvPr id="4" name="Slide Number Placeholder 3"/>
          <p:cNvSpPr>
            <a:spLocks noGrp="1"/>
          </p:cNvSpPr>
          <p:nvPr>
            <p:ph type="sldNum" sz="quarter" idx="5"/>
          </p:nvPr>
        </p:nvSpPr>
        <p:spPr/>
        <p:txBody>
          <a:bodyPr/>
          <a:lstStyle/>
          <a:p>
            <a:fld id="{70FDDB49-696E-4BDC-9C6B-801FCD00D140}" type="slidenum">
              <a:rPr lang="en-US" smtClean="0"/>
              <a:t>21</a:t>
            </a:fld>
            <a:endParaRPr lang="en-US"/>
          </a:p>
        </p:txBody>
      </p:sp>
    </p:spTree>
    <p:extLst>
      <p:ext uri="{BB962C8B-B14F-4D97-AF65-F5344CB8AC3E}">
        <p14:creationId xmlns:p14="http://schemas.microsoft.com/office/powerpoint/2010/main" val="23370366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we will discuss how to be a superior project manager.</a:t>
            </a:r>
          </a:p>
        </p:txBody>
      </p:sp>
      <p:sp>
        <p:nvSpPr>
          <p:cNvPr id="4" name="Slide Number Placeholder 3"/>
          <p:cNvSpPr>
            <a:spLocks noGrp="1"/>
          </p:cNvSpPr>
          <p:nvPr>
            <p:ph type="sldNum" sz="quarter" idx="5"/>
          </p:nvPr>
        </p:nvSpPr>
        <p:spPr/>
        <p:txBody>
          <a:bodyPr/>
          <a:lstStyle/>
          <a:p>
            <a:fld id="{70FDDB49-696E-4BDC-9C6B-801FCD00D140}" type="slidenum">
              <a:rPr lang="en-US" smtClean="0"/>
              <a:t>22</a:t>
            </a:fld>
            <a:endParaRPr lang="en-US"/>
          </a:p>
        </p:txBody>
      </p:sp>
    </p:spTree>
    <p:extLst>
      <p:ext uri="{BB962C8B-B14F-4D97-AF65-F5344CB8AC3E}">
        <p14:creationId xmlns:p14="http://schemas.microsoft.com/office/powerpoint/2010/main" val="8890957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excellent PM possesses outstanding communication skills and does not assume that others know or thinks the way that the PM does. Some of the communication tools used by a superior PM are:</a:t>
            </a:r>
          </a:p>
          <a:p>
            <a:endParaRPr lang="en-US" dirty="0"/>
          </a:p>
          <a:p>
            <a:r>
              <a:rPr lang="en-US" dirty="0"/>
              <a:t>(click 1) Responding to all emails and phone calls within 24 hours even if it is just to notify the recipient that the information will be provided by a specific later date.</a:t>
            </a:r>
          </a:p>
          <a:p>
            <a:endParaRPr lang="en-US" dirty="0"/>
          </a:p>
          <a:p>
            <a:r>
              <a:rPr lang="en-US" dirty="0"/>
              <a:t>(click 2) Is knowledgeable about the project’s scope, schedule, and budget parameters; therefore, the PM can identify potential issues or risks early.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3) </a:t>
            </a:r>
            <a:r>
              <a:rPr lang="en-US" sz="1200" dirty="0"/>
              <a:t>Notify your District Program Manager of any changes that affect approved scope, schedule or budget. </a:t>
            </a:r>
            <a:r>
              <a:rPr lang="en-US" dirty="0"/>
              <a:t>Leadership may be able to offer potential solutions to minimize the risk or issue if addressed early enough.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(click 4) </a:t>
            </a:r>
            <a:r>
              <a:rPr lang="en-US" dirty="0"/>
              <a:t>Maintain constant and consistent communication with project team members and your DPM.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70FDDB49-696E-4BDC-9C6B-801FCD00D140}" type="slidenum">
              <a:rPr lang="en-US" smtClean="0"/>
              <a:t>23</a:t>
            </a:fld>
            <a:endParaRPr lang="en-US"/>
          </a:p>
        </p:txBody>
      </p:sp>
    </p:spTree>
    <p:extLst>
      <p:ext uri="{BB962C8B-B14F-4D97-AF65-F5344CB8AC3E}">
        <p14:creationId xmlns:p14="http://schemas.microsoft.com/office/powerpoint/2010/main" val="19414870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are mindful and follow these simple rules, you will be a successful and excellent project manager.</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a:t>
            </a:r>
            <a:r>
              <a:rPr lang="en-US" sz="1200" dirty="0"/>
              <a:t> Deliver all submissions on baseline schedule. If you cannot deliver on baseline, then have a detailed plan ready for how to recover for the next critical task or milestone.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(click 2) Take the time to thoroughly complete quality assurance and quality control for all submissions. Mistakes and omissions will erode the level of trust and confidence that GDOT management has for a particular PM.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(click 3) Trust and partnerships with various SMEs and GDOT offices are built through PM’s actions. If a PM commits to providing information or coordinating about a particular issue, then the PM must follow through and complete the task as promised and by the agreed upon deadline, if applicable.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endParaRPr lang="en-US" dirty="0"/>
          </a:p>
        </p:txBody>
      </p:sp>
      <p:sp>
        <p:nvSpPr>
          <p:cNvPr id="4" name="Slide Number Placeholder 3"/>
          <p:cNvSpPr>
            <a:spLocks noGrp="1"/>
          </p:cNvSpPr>
          <p:nvPr>
            <p:ph type="sldNum" sz="quarter" idx="5"/>
          </p:nvPr>
        </p:nvSpPr>
        <p:spPr/>
        <p:txBody>
          <a:bodyPr/>
          <a:lstStyle/>
          <a:p>
            <a:fld id="{70FDDB49-696E-4BDC-9C6B-801FCD00D140}" type="slidenum">
              <a:rPr lang="en-US" smtClean="0"/>
              <a:t>24</a:t>
            </a:fld>
            <a:endParaRPr lang="en-US"/>
          </a:p>
        </p:txBody>
      </p:sp>
    </p:spTree>
    <p:extLst>
      <p:ext uri="{BB962C8B-B14F-4D97-AF65-F5344CB8AC3E}">
        <p14:creationId xmlns:p14="http://schemas.microsoft.com/office/powerpoint/2010/main" val="30980012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Superior PMs demonstrate the following skills effectively: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sz="1200" dirty="0"/>
              <a:t>Organize project files well.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(click 2) Record and maintain documentation. Although this is part of the responsibility of a PM, what sets a superior PM apart is the ability to understand what document must be kept or recorded and does it regularly as information is generated. They do not wait for extended periods of time before updating the project’s documentation.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(click 3) Time management is a critical skill that is mastered by a superior PM. As previously discussed, GDOT PMs are responsible for a lot of different tasks simultaneously. Without time management, it is difficult to keep up with the requirements of the role and will lead to frustration, stress, and burn out. </a:t>
            </a:r>
          </a:p>
          <a:p>
            <a:endParaRPr lang="en-US" dirty="0"/>
          </a:p>
        </p:txBody>
      </p:sp>
      <p:sp>
        <p:nvSpPr>
          <p:cNvPr id="4" name="Slide Number Placeholder 3"/>
          <p:cNvSpPr>
            <a:spLocks noGrp="1"/>
          </p:cNvSpPr>
          <p:nvPr>
            <p:ph type="sldNum" sz="quarter" idx="5"/>
          </p:nvPr>
        </p:nvSpPr>
        <p:spPr/>
        <p:txBody>
          <a:bodyPr/>
          <a:lstStyle/>
          <a:p>
            <a:fld id="{70FDDB49-696E-4BDC-9C6B-801FCD00D140}" type="slidenum">
              <a:rPr lang="en-US" smtClean="0"/>
              <a:t>25</a:t>
            </a:fld>
            <a:endParaRPr lang="en-US"/>
          </a:p>
        </p:txBody>
      </p:sp>
    </p:spTree>
    <p:extLst>
      <p:ext uri="{BB962C8B-B14F-4D97-AF65-F5344CB8AC3E}">
        <p14:creationId xmlns:p14="http://schemas.microsoft.com/office/powerpoint/2010/main" val="28835449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 minimum, a superior PM is always knowledgeable about each project that they are responsible for managing. To truly know a project, the PM must understand its:</a:t>
            </a:r>
          </a:p>
          <a:p>
            <a:endParaRPr lang="en-US" dirty="0"/>
          </a:p>
          <a:p>
            <a:r>
              <a:rPr lang="en-US" dirty="0"/>
              <a:t>(click 1) scope; schedule; budget, and risks.</a:t>
            </a:r>
          </a:p>
          <a:p>
            <a:endParaRPr lang="en-US" dirty="0"/>
          </a:p>
          <a:p>
            <a:r>
              <a:rPr lang="en-US" dirty="0"/>
              <a:t>The PM must also be constantly reviewing, evaluating, and communicating each of these.</a:t>
            </a:r>
          </a:p>
          <a:p>
            <a:endParaRPr lang="en-US" dirty="0"/>
          </a:p>
        </p:txBody>
      </p:sp>
      <p:sp>
        <p:nvSpPr>
          <p:cNvPr id="4" name="Slide Number Placeholder 3"/>
          <p:cNvSpPr>
            <a:spLocks noGrp="1"/>
          </p:cNvSpPr>
          <p:nvPr>
            <p:ph type="sldNum" sz="quarter" idx="5"/>
          </p:nvPr>
        </p:nvSpPr>
        <p:spPr/>
        <p:txBody>
          <a:bodyPr/>
          <a:lstStyle/>
          <a:p>
            <a:fld id="{70FDDB49-696E-4BDC-9C6B-801FCD00D140}" type="slidenum">
              <a:rPr lang="en-US" smtClean="0"/>
              <a:t>26</a:t>
            </a:fld>
            <a:endParaRPr lang="en-US"/>
          </a:p>
        </p:txBody>
      </p:sp>
    </p:spTree>
    <p:extLst>
      <p:ext uri="{BB962C8B-B14F-4D97-AF65-F5344CB8AC3E}">
        <p14:creationId xmlns:p14="http://schemas.microsoft.com/office/powerpoint/2010/main" val="40975136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a:t>
            </a:r>
            <a:r>
              <a:rPr lang="en-US" sz="1200" i="1" dirty="0"/>
              <a:t>Animated – no click needed </a:t>
            </a:r>
            <a:r>
              <a:rPr lang="en-US" sz="120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Stay prepared so you don’t have to get prepared. The PM’s that follow this motto do not have to scramble to updated notes, find information when requested, and are generally very knowledgeable about their projects. In other words, by keeping up with the responsibilities of the PM role and using time management effectively, the PM will be less stressed. Furthermore, the PM’s ability to manage a project will be evident to others.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endParaRPr lang="en-US" dirty="0"/>
          </a:p>
        </p:txBody>
      </p:sp>
      <p:sp>
        <p:nvSpPr>
          <p:cNvPr id="4" name="Slide Number Placeholder 3"/>
          <p:cNvSpPr>
            <a:spLocks noGrp="1"/>
          </p:cNvSpPr>
          <p:nvPr>
            <p:ph type="sldNum" sz="quarter" idx="5"/>
          </p:nvPr>
        </p:nvSpPr>
        <p:spPr/>
        <p:txBody>
          <a:bodyPr/>
          <a:lstStyle/>
          <a:p>
            <a:fld id="{70FDDB49-696E-4BDC-9C6B-801FCD00D140}" type="slidenum">
              <a:rPr lang="en-US" smtClean="0"/>
              <a:t>27</a:t>
            </a:fld>
            <a:endParaRPr lang="en-US"/>
          </a:p>
        </p:txBody>
      </p:sp>
    </p:spTree>
    <p:extLst>
      <p:ext uri="{BB962C8B-B14F-4D97-AF65-F5344CB8AC3E}">
        <p14:creationId xmlns:p14="http://schemas.microsoft.com/office/powerpoint/2010/main" val="16996122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0FDDB49-696E-4BDC-9C6B-801FCD00D140}" type="slidenum">
              <a:rPr lang="en-US" smtClean="0"/>
              <a:t>28</a:t>
            </a:fld>
            <a:endParaRPr lang="en-US"/>
          </a:p>
        </p:txBody>
      </p:sp>
    </p:spTree>
    <p:extLst>
      <p:ext uri="{BB962C8B-B14F-4D97-AF65-F5344CB8AC3E}">
        <p14:creationId xmlns:p14="http://schemas.microsoft.com/office/powerpoint/2010/main" val="35875483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is a GDOT PM? </a:t>
            </a:r>
          </a:p>
          <a:p>
            <a:endParaRPr lang="en-US" dirty="0"/>
          </a:p>
          <a:p>
            <a:r>
              <a:rPr lang="en-US" dirty="0"/>
              <a:t>(click 1) The GDOT PM acts like the central nervous system of the project. </a:t>
            </a:r>
          </a:p>
        </p:txBody>
      </p:sp>
      <p:sp>
        <p:nvSpPr>
          <p:cNvPr id="4" name="Slide Number Placeholder 3"/>
          <p:cNvSpPr>
            <a:spLocks noGrp="1"/>
          </p:cNvSpPr>
          <p:nvPr>
            <p:ph type="sldNum" sz="quarter" idx="5"/>
          </p:nvPr>
        </p:nvSpPr>
        <p:spPr/>
        <p:txBody>
          <a:bodyPr/>
          <a:lstStyle/>
          <a:p>
            <a:fld id="{70FDDB49-696E-4BDC-9C6B-801FCD00D140}" type="slidenum">
              <a:rPr lang="en-US" smtClean="0"/>
              <a:t>3</a:t>
            </a:fld>
            <a:endParaRPr lang="en-US"/>
          </a:p>
        </p:txBody>
      </p:sp>
    </p:spTree>
    <p:extLst>
      <p:ext uri="{BB962C8B-B14F-4D97-AF65-F5344CB8AC3E}">
        <p14:creationId xmlns:p14="http://schemas.microsoft.com/office/powerpoint/2010/main" val="31286084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GDOT PM receives information from various office and subject matter experts and then send that information to the appropriate person or office. (</a:t>
            </a:r>
            <a:r>
              <a:rPr lang="en-US" i="1" dirty="0"/>
              <a:t>click 1 for the SMEs to see where information is coming and going to</a:t>
            </a:r>
            <a:r>
              <a:rPr lang="en-US" dirty="0"/>
              <a:t>)</a:t>
            </a:r>
          </a:p>
          <a:p>
            <a:endParaRPr lang="en-US" dirty="0"/>
          </a:p>
        </p:txBody>
      </p:sp>
      <p:sp>
        <p:nvSpPr>
          <p:cNvPr id="4" name="Slide Number Placeholder 3"/>
          <p:cNvSpPr>
            <a:spLocks noGrp="1"/>
          </p:cNvSpPr>
          <p:nvPr>
            <p:ph type="sldNum" sz="quarter" idx="5"/>
          </p:nvPr>
        </p:nvSpPr>
        <p:spPr/>
        <p:txBody>
          <a:bodyPr/>
          <a:lstStyle/>
          <a:p>
            <a:fld id="{70FDDB49-696E-4BDC-9C6B-801FCD00D140}" type="slidenum">
              <a:rPr lang="en-US" smtClean="0"/>
              <a:t>4</a:t>
            </a:fld>
            <a:endParaRPr lang="en-US"/>
          </a:p>
        </p:txBody>
      </p:sp>
    </p:spTree>
    <p:extLst>
      <p:ext uri="{BB962C8B-B14F-4D97-AF65-F5344CB8AC3E}">
        <p14:creationId xmlns:p14="http://schemas.microsoft.com/office/powerpoint/2010/main" val="9295259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role of the PM is often a juggler of many tasks. The core pillars of GDOT management is </a:t>
            </a:r>
          </a:p>
          <a:p>
            <a:r>
              <a:rPr lang="en-US" dirty="0"/>
              <a:t>scope, schedule and budget. </a:t>
            </a:r>
          </a:p>
          <a:p>
            <a:endParaRPr lang="en-US" dirty="0"/>
          </a:p>
          <a:p>
            <a:r>
              <a:rPr lang="en-US" dirty="0"/>
              <a:t>(click 1) These pillars are constantly being influenced and informed by each other. The GDOT PM is responsible to be mindful and proactive in understanding how changing one of these pillars may affect the other two pillars. </a:t>
            </a:r>
          </a:p>
        </p:txBody>
      </p:sp>
      <p:sp>
        <p:nvSpPr>
          <p:cNvPr id="4" name="Slide Number Placeholder 3"/>
          <p:cNvSpPr>
            <a:spLocks noGrp="1"/>
          </p:cNvSpPr>
          <p:nvPr>
            <p:ph type="sldNum" sz="quarter" idx="5"/>
          </p:nvPr>
        </p:nvSpPr>
        <p:spPr/>
        <p:txBody>
          <a:bodyPr/>
          <a:lstStyle/>
          <a:p>
            <a:fld id="{70FDDB49-696E-4BDC-9C6B-801FCD00D140}" type="slidenum">
              <a:rPr lang="en-US" smtClean="0"/>
              <a:t>5</a:t>
            </a:fld>
            <a:endParaRPr lang="en-US"/>
          </a:p>
        </p:txBody>
      </p:sp>
    </p:spTree>
    <p:extLst>
      <p:ext uri="{BB962C8B-B14F-4D97-AF65-F5344CB8AC3E}">
        <p14:creationId xmlns:p14="http://schemas.microsoft.com/office/powerpoint/2010/main" val="25815748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Often as a GDOT PM, you will feel like you are juggling many balls at once. It can be quite challenging. </a:t>
            </a:r>
            <a:endParaRPr lang="en-US" i="1" dirty="0"/>
          </a:p>
        </p:txBody>
      </p:sp>
      <p:sp>
        <p:nvSpPr>
          <p:cNvPr id="4" name="Slide Number Placeholder 3"/>
          <p:cNvSpPr>
            <a:spLocks noGrp="1"/>
          </p:cNvSpPr>
          <p:nvPr>
            <p:ph type="sldNum" sz="quarter" idx="5"/>
          </p:nvPr>
        </p:nvSpPr>
        <p:spPr/>
        <p:txBody>
          <a:bodyPr/>
          <a:lstStyle/>
          <a:p>
            <a:fld id="{70FDDB49-696E-4BDC-9C6B-801FCD00D140}" type="slidenum">
              <a:rPr lang="en-US" smtClean="0"/>
              <a:t>6</a:t>
            </a:fld>
            <a:endParaRPr lang="en-US"/>
          </a:p>
        </p:txBody>
      </p:sp>
    </p:spTree>
    <p:extLst>
      <p:ext uri="{BB962C8B-B14F-4D97-AF65-F5344CB8AC3E}">
        <p14:creationId xmlns:p14="http://schemas.microsoft.com/office/powerpoint/2010/main" val="21839555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r>
              <a:rPr lang="en-US" i="1" dirty="0"/>
              <a:t>Each will be explained on future slides. Just list the items as shown</a:t>
            </a:r>
            <a:r>
              <a:rPr lang="en-US" dirty="0"/>
              <a:t>]</a:t>
            </a:r>
          </a:p>
          <a:p>
            <a:endParaRPr lang="en-US" dirty="0"/>
          </a:p>
          <a:p>
            <a:r>
              <a:rPr lang="en-US" dirty="0"/>
              <a:t>The Project Manager’s responsibilities include but are not limited to </a:t>
            </a:r>
          </a:p>
          <a:p>
            <a:r>
              <a:rPr lang="en-US" dirty="0"/>
              <a:t>(click 1) PM metrics</a:t>
            </a:r>
          </a:p>
          <a:p>
            <a:r>
              <a:rPr lang="en-US" dirty="0"/>
              <a:t>(click 2) documentation</a:t>
            </a:r>
          </a:p>
          <a:p>
            <a:r>
              <a:rPr lang="en-US" dirty="0"/>
              <a:t>(click 3) Primavera P6 schedule</a:t>
            </a:r>
          </a:p>
          <a:p>
            <a:endParaRPr lang="en-US" dirty="0"/>
          </a:p>
        </p:txBody>
      </p:sp>
      <p:sp>
        <p:nvSpPr>
          <p:cNvPr id="4" name="Slide Number Placeholder 3"/>
          <p:cNvSpPr>
            <a:spLocks noGrp="1"/>
          </p:cNvSpPr>
          <p:nvPr>
            <p:ph type="sldNum" sz="quarter" idx="5"/>
          </p:nvPr>
        </p:nvSpPr>
        <p:spPr/>
        <p:txBody>
          <a:bodyPr/>
          <a:lstStyle/>
          <a:p>
            <a:fld id="{70FDDB49-696E-4BDC-9C6B-801FCD00D140}" type="slidenum">
              <a:rPr lang="en-US" smtClean="0"/>
              <a:t>7</a:t>
            </a:fld>
            <a:endParaRPr lang="en-US"/>
          </a:p>
        </p:txBody>
      </p:sp>
    </p:spTree>
    <p:extLst>
      <p:ext uri="{BB962C8B-B14F-4D97-AF65-F5344CB8AC3E}">
        <p14:creationId xmlns:p14="http://schemas.microsoft.com/office/powerpoint/2010/main" val="35537850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i="1" dirty="0"/>
              <a:t>Each will be explained on future slides. Just list the items as shown</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The Project Manager’s responsibilities include but are not limited to </a:t>
            </a:r>
          </a:p>
          <a:p>
            <a:r>
              <a:rPr lang="en-US" dirty="0"/>
              <a:t>(click 1) Plan Development Process</a:t>
            </a:r>
          </a:p>
          <a:p>
            <a:r>
              <a:rPr lang="en-US" dirty="0"/>
              <a:t>(click 2) Procurement Phase</a:t>
            </a:r>
          </a:p>
          <a:p>
            <a:r>
              <a:rPr lang="en-US" dirty="0"/>
              <a:t>(click 3) Scoping/Concept Phase</a:t>
            </a:r>
          </a:p>
        </p:txBody>
      </p:sp>
      <p:sp>
        <p:nvSpPr>
          <p:cNvPr id="4" name="Slide Number Placeholder 3"/>
          <p:cNvSpPr>
            <a:spLocks noGrp="1"/>
          </p:cNvSpPr>
          <p:nvPr>
            <p:ph type="sldNum" sz="quarter" idx="5"/>
          </p:nvPr>
        </p:nvSpPr>
        <p:spPr/>
        <p:txBody>
          <a:bodyPr/>
          <a:lstStyle/>
          <a:p>
            <a:fld id="{70FDDB49-696E-4BDC-9C6B-801FCD00D140}" type="slidenum">
              <a:rPr lang="en-US" smtClean="0"/>
              <a:t>8</a:t>
            </a:fld>
            <a:endParaRPr lang="en-US"/>
          </a:p>
        </p:txBody>
      </p:sp>
    </p:spTree>
    <p:extLst>
      <p:ext uri="{BB962C8B-B14F-4D97-AF65-F5344CB8AC3E}">
        <p14:creationId xmlns:p14="http://schemas.microsoft.com/office/powerpoint/2010/main" val="7421015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i="1" dirty="0"/>
              <a:t>Each will be explained on future slides. Just list the items as shown</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The Project Manager’s responsibilities include but are not limited to </a:t>
            </a:r>
          </a:p>
          <a:p>
            <a:r>
              <a:rPr lang="en-US" dirty="0"/>
              <a:t>(click 1) Design Phase</a:t>
            </a:r>
          </a:p>
          <a:p>
            <a:r>
              <a:rPr lang="en-US" dirty="0"/>
              <a:t>(click 2) Communication</a:t>
            </a:r>
          </a:p>
        </p:txBody>
      </p:sp>
      <p:sp>
        <p:nvSpPr>
          <p:cNvPr id="4" name="Slide Number Placeholder 3"/>
          <p:cNvSpPr>
            <a:spLocks noGrp="1"/>
          </p:cNvSpPr>
          <p:nvPr>
            <p:ph type="sldNum" sz="quarter" idx="5"/>
          </p:nvPr>
        </p:nvSpPr>
        <p:spPr/>
        <p:txBody>
          <a:bodyPr/>
          <a:lstStyle/>
          <a:p>
            <a:fld id="{70FDDB49-696E-4BDC-9C6B-801FCD00D140}" type="slidenum">
              <a:rPr lang="en-US" smtClean="0"/>
              <a:t>9</a:t>
            </a:fld>
            <a:endParaRPr lang="en-US"/>
          </a:p>
        </p:txBody>
      </p:sp>
    </p:spTree>
    <p:extLst>
      <p:ext uri="{BB962C8B-B14F-4D97-AF65-F5344CB8AC3E}">
        <p14:creationId xmlns:p14="http://schemas.microsoft.com/office/powerpoint/2010/main" val="12359627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10/27/2025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10/27/2025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10/27/2025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2A54C80-263E-416B-A8E0-580EDEADCBDC}" type="datetimeFigureOut">
              <a:rPr lang="en-US" dirty="0"/>
              <a:t>10/27/2025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2A54C80-263E-416B-A8E0-580EDEADCBDC}" type="datetimeFigureOut">
              <a:rPr lang="en-US" dirty="0"/>
              <a:t>10/27/2025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10/27/2025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10/27/2025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10/27/2025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10/27/2025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10/27/2025</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10/27/2025</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65" r:id="rId2"/>
    <p:sldLayoutId id="2147483651" r:id="rId3"/>
    <p:sldLayoutId id="2147483666" r:id="rId4"/>
    <p:sldLayoutId id="2147483653" r:id="rId5"/>
    <p:sldLayoutId id="2147483654" r:id="rId6"/>
    <p:sldLayoutId id="2147483655" r:id="rId7"/>
    <p:sldLayoutId id="2147483667" r:id="rId8"/>
    <p:sldLayoutId id="2147483657" r:id="rId9"/>
    <p:sldLayoutId id="2147483660" r:id="rId10"/>
    <p:sldLayoutId id="2147483661" r:id="rId11"/>
    <p:sldLayoutId id="2147483662" r:id="rId12"/>
    <p:sldLayoutId id="2147483663" r:id="rId13"/>
    <p:sldLayoutId id="2147483664" r:id="rId14"/>
    <p:sldLayoutId id="2147483668"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sv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 Id="rId9" Type="http://schemas.openxmlformats.org/officeDocument/2006/relationships/image" Target="../media/image28.svg"/></Relationships>
</file>

<file path=ppt/slides/_rels/slide12.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6.svg"/><Relationship Id="rId5" Type="http://schemas.openxmlformats.org/officeDocument/2006/relationships/image" Target="../media/image35.png"/><Relationship Id="rId4" Type="http://schemas.openxmlformats.org/officeDocument/2006/relationships/image" Target="../media/image34.svg"/></Relationships>
</file>

<file path=ppt/slides/_rels/slide17.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43.svg"/><Relationship Id="rId5" Type="http://schemas.openxmlformats.org/officeDocument/2006/relationships/image" Target="../media/image42.png"/><Relationship Id="rId10" Type="http://schemas.openxmlformats.org/officeDocument/2006/relationships/image" Target="../media/image47.svg"/><Relationship Id="rId4" Type="http://schemas.openxmlformats.org/officeDocument/2006/relationships/image" Target="../media/image41.svg"/><Relationship Id="rId9" Type="http://schemas.openxmlformats.org/officeDocument/2006/relationships/image" Target="../media/image46.png"/></Relationships>
</file>

<file path=ppt/slides/_rels/slide22.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54.sv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52.svg"/><Relationship Id="rId5" Type="http://schemas.openxmlformats.org/officeDocument/2006/relationships/image" Target="../media/image51.png"/><Relationship Id="rId10" Type="http://schemas.openxmlformats.org/officeDocument/2006/relationships/image" Target="../media/image56.svg"/><Relationship Id="rId4" Type="http://schemas.openxmlformats.org/officeDocument/2006/relationships/image" Target="../media/image50.svg"/><Relationship Id="rId9" Type="http://schemas.openxmlformats.org/officeDocument/2006/relationships/image" Target="../media/image55.png"/></Relationships>
</file>

<file path=ppt/slides/_rels/slide24.xml.rels><?xml version="1.0" encoding="UTF-8" standalone="yes"?>
<Relationships xmlns="http://schemas.openxmlformats.org/package/2006/relationships"><Relationship Id="rId8" Type="http://schemas.openxmlformats.org/officeDocument/2006/relationships/image" Target="../media/image62.svg"/><Relationship Id="rId3" Type="http://schemas.openxmlformats.org/officeDocument/2006/relationships/image" Target="../media/image57.png"/><Relationship Id="rId7" Type="http://schemas.openxmlformats.org/officeDocument/2006/relationships/image" Target="../media/image61.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60.svg"/><Relationship Id="rId5" Type="http://schemas.openxmlformats.org/officeDocument/2006/relationships/image" Target="../media/image59.png"/><Relationship Id="rId4" Type="http://schemas.openxmlformats.org/officeDocument/2006/relationships/image" Target="../media/image58.svg"/></Relationships>
</file>

<file path=ppt/slides/_rels/slide25.xml.rels><?xml version="1.0" encoding="UTF-8" standalone="yes"?>
<Relationships xmlns="http://schemas.openxmlformats.org/package/2006/relationships"><Relationship Id="rId8" Type="http://schemas.openxmlformats.org/officeDocument/2006/relationships/image" Target="../media/image68.svg"/><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66.svg"/><Relationship Id="rId5" Type="http://schemas.openxmlformats.org/officeDocument/2006/relationships/image" Target="../media/image65.png"/><Relationship Id="rId4" Type="http://schemas.openxmlformats.org/officeDocument/2006/relationships/image" Target="../media/image64.sv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8.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7" name="Group 46">
            <a:extLst>
              <a:ext uri="{FF2B5EF4-FFF2-40B4-BE49-F238E27FC236}">
                <a16:creationId xmlns:a16="http://schemas.microsoft.com/office/drawing/2014/main" id="{DDE8DE2B-61C1-46D5-BEB8-521321C182C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21" name="Straight Connector 20">
              <a:extLst>
                <a:ext uri="{FF2B5EF4-FFF2-40B4-BE49-F238E27FC236}">
                  <a16:creationId xmlns:a16="http://schemas.microsoft.com/office/drawing/2014/main" id="{E012C92A-B902-4B69-BDCF-CCA3021FCB4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A2BDBC14-42A0-4182-BFBA-0751F6350CB3}"/>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48" name="Rectangle 23">
              <a:extLst>
                <a:ext uri="{FF2B5EF4-FFF2-40B4-BE49-F238E27FC236}">
                  <a16:creationId xmlns:a16="http://schemas.microsoft.com/office/drawing/2014/main" id="{902DC474-5BCC-4188-ACDC-AD63E6B187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9" name="Rectangle 25">
              <a:extLst>
                <a:ext uri="{FF2B5EF4-FFF2-40B4-BE49-F238E27FC236}">
                  <a16:creationId xmlns:a16="http://schemas.microsoft.com/office/drawing/2014/main" id="{7B427019-8592-4032-931B-4F27104C9DE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50" name="Isosceles Triangle 49">
              <a:extLst>
                <a:ext uri="{FF2B5EF4-FFF2-40B4-BE49-F238E27FC236}">
                  <a16:creationId xmlns:a16="http://schemas.microsoft.com/office/drawing/2014/main" id="{1D6E2CEA-A5BB-4CF7-B907-AE4DBF6748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51" name="Rectangle 27">
              <a:extLst>
                <a:ext uri="{FF2B5EF4-FFF2-40B4-BE49-F238E27FC236}">
                  <a16:creationId xmlns:a16="http://schemas.microsoft.com/office/drawing/2014/main" id="{78D09D5A-29CC-4B32-9CE1-72E607558A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52" name="Rectangle 28">
              <a:extLst>
                <a:ext uri="{FF2B5EF4-FFF2-40B4-BE49-F238E27FC236}">
                  <a16:creationId xmlns:a16="http://schemas.microsoft.com/office/drawing/2014/main" id="{6DF3A3FC-950B-40B0-923D-0F0BC1A542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53" name="Rectangle 29">
              <a:extLst>
                <a:ext uri="{FF2B5EF4-FFF2-40B4-BE49-F238E27FC236}">
                  <a16:creationId xmlns:a16="http://schemas.microsoft.com/office/drawing/2014/main" id="{BCA0F2E1-CD3D-4521-9CCB-41A5CC6C543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54" name="Isosceles Triangle 53">
              <a:extLst>
                <a:ext uri="{FF2B5EF4-FFF2-40B4-BE49-F238E27FC236}">
                  <a16:creationId xmlns:a16="http://schemas.microsoft.com/office/drawing/2014/main" id="{9BA4F16A-21DC-462A-AD37-0A93C8B79E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55" name="Isosceles Triangle 54">
              <a:extLst>
                <a:ext uri="{FF2B5EF4-FFF2-40B4-BE49-F238E27FC236}">
                  <a16:creationId xmlns:a16="http://schemas.microsoft.com/office/drawing/2014/main" id="{FB75EBDD-038D-4572-A372-1149382957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pic>
        <p:nvPicPr>
          <p:cNvPr id="15" name="Picture 14">
            <a:extLst>
              <a:ext uri="{FF2B5EF4-FFF2-40B4-BE49-F238E27FC236}">
                <a16:creationId xmlns:a16="http://schemas.microsoft.com/office/drawing/2014/main" id="{8516EC72-9923-DC4C-A325-0110B141ED70}"/>
              </a:ext>
            </a:extLst>
          </p:cNvPr>
          <p:cNvPicPr>
            <a:picLocks noChangeAspect="1"/>
          </p:cNvPicPr>
          <p:nvPr/>
        </p:nvPicPr>
        <p:blipFill>
          <a:blip r:embed="rId3"/>
          <a:srcRect/>
          <a:stretch>
            <a:fillRect/>
          </a:stretch>
        </p:blipFill>
        <p:spPr>
          <a:xfrm>
            <a:off x="20" y="10"/>
            <a:ext cx="12191980" cy="6857990"/>
          </a:xfrm>
          <a:prstGeom prst="rect">
            <a:avLst/>
          </a:prstGeom>
        </p:spPr>
      </p:pic>
    </p:spTree>
    <p:extLst>
      <p:ext uri="{BB962C8B-B14F-4D97-AF65-F5344CB8AC3E}">
        <p14:creationId xmlns:p14="http://schemas.microsoft.com/office/powerpoint/2010/main" val="10566275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0783" y="455965"/>
            <a:ext cx="8596668" cy="1320800"/>
          </a:xfrm>
        </p:spPr>
        <p:txBody>
          <a:bodyPr>
            <a:normAutofit/>
          </a:bodyPr>
          <a:lstStyle/>
          <a:p>
            <a:pPr algn="ctr"/>
            <a:r>
              <a:rPr lang="en-US" sz="4800" dirty="0">
                <a:solidFill>
                  <a:schemeClr val="accent2">
                    <a:lumMod val="75000"/>
                  </a:schemeClr>
                </a:solidFill>
              </a:rPr>
              <a:t>PM Metrics </a:t>
            </a:r>
          </a:p>
        </p:txBody>
      </p:sp>
      <p:sp>
        <p:nvSpPr>
          <p:cNvPr id="3" name="Content Placeholder 2"/>
          <p:cNvSpPr>
            <a:spLocks noGrp="1"/>
          </p:cNvSpPr>
          <p:nvPr>
            <p:ph idx="1"/>
          </p:nvPr>
        </p:nvSpPr>
        <p:spPr>
          <a:xfrm>
            <a:off x="629709" y="2591677"/>
            <a:ext cx="9578816" cy="3880773"/>
          </a:xfrm>
        </p:spPr>
        <p:txBody>
          <a:bodyPr>
            <a:normAutofit/>
          </a:bodyPr>
          <a:lstStyle/>
          <a:p>
            <a:r>
              <a:rPr lang="en-US" sz="3600" dirty="0"/>
              <a:t>Various metrics including:</a:t>
            </a:r>
          </a:p>
          <a:p>
            <a:pPr lvl="1"/>
            <a:r>
              <a:rPr lang="en-US" sz="2800" dirty="0"/>
              <a:t>TPro PM notes not older than 30 days</a:t>
            </a:r>
          </a:p>
          <a:p>
            <a:pPr lvl="1"/>
            <a:r>
              <a:rPr lang="en-US" sz="2800" dirty="0"/>
              <a:t>TPro contact information</a:t>
            </a:r>
          </a:p>
          <a:p>
            <a:pPr lvl="1"/>
            <a:r>
              <a:rPr lang="en-US" sz="2800" dirty="0"/>
              <a:t>Cost estimates no greater than 1 year old</a:t>
            </a:r>
          </a:p>
          <a:p>
            <a:pPr lvl="1"/>
            <a:r>
              <a:rPr lang="en-US" sz="2800" dirty="0"/>
              <a:t>PM milestones</a:t>
            </a:r>
          </a:p>
          <a:p>
            <a:pPr lvl="1"/>
            <a:r>
              <a:rPr lang="en-US" sz="2800" dirty="0"/>
              <a:t>Escalation memos for missed milestones</a:t>
            </a:r>
          </a:p>
          <a:p>
            <a:pPr lvl="1"/>
            <a:endParaRPr lang="en-US" dirty="0"/>
          </a:p>
        </p:txBody>
      </p:sp>
      <p:pic>
        <p:nvPicPr>
          <p:cNvPr id="4" name="Picture 3"/>
          <p:cNvPicPr>
            <a:picLocks noChangeAspect="1"/>
          </p:cNvPicPr>
          <p:nvPr/>
        </p:nvPicPr>
        <p:blipFill>
          <a:blip r:embed="rId3"/>
          <a:srcRect/>
          <a:stretch/>
        </p:blipFill>
        <p:spPr>
          <a:xfrm>
            <a:off x="341194" y="178748"/>
            <a:ext cx="3333750" cy="1875234"/>
          </a:xfrm>
          <a:prstGeom prst="rect">
            <a:avLst/>
          </a:prstGeom>
        </p:spPr>
      </p:pic>
      <p:grpSp>
        <p:nvGrpSpPr>
          <p:cNvPr id="5" name="Group 4">
            <a:extLst>
              <a:ext uri="{FF2B5EF4-FFF2-40B4-BE49-F238E27FC236}">
                <a16:creationId xmlns:a16="http://schemas.microsoft.com/office/drawing/2014/main" id="{D41774C9-13FE-66B2-238A-2355625A3C2B}"/>
              </a:ext>
            </a:extLst>
          </p:cNvPr>
          <p:cNvGrpSpPr/>
          <p:nvPr/>
        </p:nvGrpSpPr>
        <p:grpSpPr>
          <a:xfrm>
            <a:off x="11337183" y="6245120"/>
            <a:ext cx="450215" cy="454660"/>
            <a:chOff x="0" y="0"/>
            <a:chExt cx="450700" cy="455033"/>
          </a:xfrm>
        </p:grpSpPr>
        <p:sp>
          <p:nvSpPr>
            <p:cNvPr id="6" name="Partial Circle 5">
              <a:extLst>
                <a:ext uri="{FF2B5EF4-FFF2-40B4-BE49-F238E27FC236}">
                  <a16:creationId xmlns:a16="http://schemas.microsoft.com/office/drawing/2014/main" id="{A7BD6E69-20E4-848E-3A1F-159C9BECB3BB}"/>
                </a:ext>
              </a:extLst>
            </p:cNvPr>
            <p:cNvSpPr/>
            <p:nvPr/>
          </p:nvSpPr>
          <p:spPr>
            <a:xfrm>
              <a:off x="0" y="0"/>
              <a:ext cx="450700" cy="455033"/>
            </a:xfrm>
            <a:prstGeom prst="pie">
              <a:avLst>
                <a:gd name="adj1" fmla="val 5385904"/>
                <a:gd name="adj2" fmla="val 16200000"/>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7" name="Isosceles Triangle 6">
              <a:extLst>
                <a:ext uri="{FF2B5EF4-FFF2-40B4-BE49-F238E27FC236}">
                  <a16:creationId xmlns:a16="http://schemas.microsoft.com/office/drawing/2014/main" id="{93D03E3B-172B-51E0-0388-CAA71F662B03}"/>
                </a:ext>
              </a:extLst>
            </p:cNvPr>
            <p:cNvSpPr/>
            <p:nvPr/>
          </p:nvSpPr>
          <p:spPr>
            <a:xfrm rot="2741315">
              <a:off x="311360" y="203920"/>
              <a:ext cx="173377" cy="86070"/>
            </a:xfrm>
            <a:prstGeom prst="triangl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Tree>
    <p:extLst>
      <p:ext uri="{BB962C8B-B14F-4D97-AF65-F5344CB8AC3E}">
        <p14:creationId xmlns:p14="http://schemas.microsoft.com/office/powerpoint/2010/main" val="3618073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7926" y="555577"/>
            <a:ext cx="8596668" cy="1320800"/>
          </a:xfrm>
        </p:spPr>
        <p:txBody>
          <a:bodyPr>
            <a:normAutofit/>
          </a:bodyPr>
          <a:lstStyle/>
          <a:p>
            <a:pPr algn="ctr"/>
            <a:r>
              <a:rPr lang="en-US" sz="4800" dirty="0">
                <a:solidFill>
                  <a:schemeClr val="accent2">
                    <a:lumMod val="75000"/>
                  </a:schemeClr>
                </a:solidFill>
              </a:rPr>
              <a:t>PM Milestones</a:t>
            </a:r>
            <a:br>
              <a:rPr lang="en-US" sz="4800" dirty="0">
                <a:solidFill>
                  <a:schemeClr val="accent2">
                    <a:lumMod val="75000"/>
                  </a:schemeClr>
                </a:solidFill>
              </a:rPr>
            </a:br>
            <a:endParaRPr lang="en-US" sz="2000" dirty="0">
              <a:solidFill>
                <a:schemeClr val="accent2">
                  <a:lumMod val="75000"/>
                </a:schemeClr>
              </a:solidFill>
            </a:endParaRPr>
          </a:p>
        </p:txBody>
      </p:sp>
      <p:pic>
        <p:nvPicPr>
          <p:cNvPr id="8" name="Picture 7" descr="A person holding a tablet&#10;&#10;Description automatically generated">
            <a:extLst>
              <a:ext uri="{FF2B5EF4-FFF2-40B4-BE49-F238E27FC236}">
                <a16:creationId xmlns:a16="http://schemas.microsoft.com/office/drawing/2014/main" id="{E5A0AC83-A41D-19CB-2182-505BEC6D8E54}"/>
              </a:ext>
            </a:extLst>
          </p:cNvPr>
          <p:cNvPicPr>
            <a:picLocks noChangeAspect="1"/>
          </p:cNvPicPr>
          <p:nvPr/>
        </p:nvPicPr>
        <p:blipFill>
          <a:blip r:embed="rId3"/>
          <a:stretch>
            <a:fillRect/>
          </a:stretch>
        </p:blipFill>
        <p:spPr>
          <a:xfrm>
            <a:off x="0" y="0"/>
            <a:ext cx="3855853" cy="2627163"/>
          </a:xfrm>
          <a:prstGeom prst="rect">
            <a:avLst/>
          </a:prstGeom>
        </p:spPr>
      </p:pic>
      <p:pic>
        <p:nvPicPr>
          <p:cNvPr id="11" name="Graphic 10" descr="Address Book with solid fill">
            <a:extLst>
              <a:ext uri="{FF2B5EF4-FFF2-40B4-BE49-F238E27FC236}">
                <a16:creationId xmlns:a16="http://schemas.microsoft.com/office/drawing/2014/main" id="{382858AC-9536-25B4-D276-6AD15333EB5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37905" y="2930742"/>
            <a:ext cx="1516923" cy="1516923"/>
          </a:xfrm>
          <a:prstGeom prst="rect">
            <a:avLst/>
          </a:prstGeom>
        </p:spPr>
      </p:pic>
      <p:pic>
        <p:nvPicPr>
          <p:cNvPr id="13" name="Graphic 12" descr="Cave Drawing with solid fill">
            <a:extLst>
              <a:ext uri="{FF2B5EF4-FFF2-40B4-BE49-F238E27FC236}">
                <a16:creationId xmlns:a16="http://schemas.microsoft.com/office/drawing/2014/main" id="{B4FE1831-6DB3-E6CC-3353-43C5421E04F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278067" y="2930741"/>
            <a:ext cx="1516923" cy="1516923"/>
          </a:xfrm>
          <a:prstGeom prst="rect">
            <a:avLst/>
          </a:prstGeom>
        </p:spPr>
      </p:pic>
      <p:pic>
        <p:nvPicPr>
          <p:cNvPr id="15" name="Graphic 14" descr="Blueprint with solid fill">
            <a:extLst>
              <a:ext uri="{FF2B5EF4-FFF2-40B4-BE49-F238E27FC236}">
                <a16:creationId xmlns:a16="http://schemas.microsoft.com/office/drawing/2014/main" id="{C08FCF60-C323-E2D9-647A-BDB6EE85FBD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618229" y="2930740"/>
            <a:ext cx="1516923" cy="1516923"/>
          </a:xfrm>
          <a:prstGeom prst="rect">
            <a:avLst/>
          </a:prstGeom>
        </p:spPr>
      </p:pic>
      <p:sp>
        <p:nvSpPr>
          <p:cNvPr id="16" name="TextBox 15">
            <a:extLst>
              <a:ext uri="{FF2B5EF4-FFF2-40B4-BE49-F238E27FC236}">
                <a16:creationId xmlns:a16="http://schemas.microsoft.com/office/drawing/2014/main" id="{DA96A3E5-A8AF-2084-8B89-62BF9CD63770}"/>
              </a:ext>
            </a:extLst>
          </p:cNvPr>
          <p:cNvSpPr txBox="1"/>
          <p:nvPr/>
        </p:nvSpPr>
        <p:spPr>
          <a:xfrm>
            <a:off x="937905" y="4689109"/>
            <a:ext cx="2464179" cy="1569660"/>
          </a:xfrm>
          <a:prstGeom prst="rect">
            <a:avLst/>
          </a:prstGeom>
          <a:noFill/>
        </p:spPr>
        <p:txBody>
          <a:bodyPr wrap="square" rtlCol="0">
            <a:spAutoFit/>
          </a:bodyPr>
          <a:lstStyle/>
          <a:p>
            <a:r>
              <a:rPr lang="en-US" sz="2400" dirty="0"/>
              <a:t>PM submit </a:t>
            </a:r>
          </a:p>
          <a:p>
            <a:r>
              <a:rPr lang="en-US" sz="2400" dirty="0"/>
              <a:t>Concept Report </a:t>
            </a:r>
          </a:p>
          <a:p>
            <a:r>
              <a:rPr lang="en-US" sz="2400" dirty="0"/>
              <a:t>(CR)</a:t>
            </a:r>
          </a:p>
          <a:p>
            <a:endParaRPr lang="en-US" sz="2400" dirty="0"/>
          </a:p>
        </p:txBody>
      </p:sp>
      <p:sp>
        <p:nvSpPr>
          <p:cNvPr id="17" name="TextBox 16">
            <a:extLst>
              <a:ext uri="{FF2B5EF4-FFF2-40B4-BE49-F238E27FC236}">
                <a16:creationId xmlns:a16="http://schemas.microsoft.com/office/drawing/2014/main" id="{C2A69840-C98C-B046-FCF7-00BD9FD6129B}"/>
              </a:ext>
            </a:extLst>
          </p:cNvPr>
          <p:cNvSpPr txBox="1"/>
          <p:nvPr/>
        </p:nvSpPr>
        <p:spPr>
          <a:xfrm>
            <a:off x="4354059" y="4689109"/>
            <a:ext cx="2191224" cy="2308324"/>
          </a:xfrm>
          <a:prstGeom prst="rect">
            <a:avLst/>
          </a:prstGeom>
          <a:noFill/>
        </p:spPr>
        <p:txBody>
          <a:bodyPr wrap="square" rtlCol="0">
            <a:spAutoFit/>
          </a:bodyPr>
          <a:lstStyle/>
          <a:p>
            <a:r>
              <a:rPr lang="en-US" sz="2400" dirty="0"/>
              <a:t>PM request Preliminary Field Plan Review </a:t>
            </a:r>
          </a:p>
          <a:p>
            <a:r>
              <a:rPr lang="en-US" sz="2400" dirty="0"/>
              <a:t>(PFPR)</a:t>
            </a:r>
          </a:p>
          <a:p>
            <a:endParaRPr lang="en-US" sz="2400" dirty="0"/>
          </a:p>
        </p:txBody>
      </p:sp>
      <p:sp>
        <p:nvSpPr>
          <p:cNvPr id="18" name="TextBox 17">
            <a:extLst>
              <a:ext uri="{FF2B5EF4-FFF2-40B4-BE49-F238E27FC236}">
                <a16:creationId xmlns:a16="http://schemas.microsoft.com/office/drawing/2014/main" id="{84913D5E-EE14-0BB5-8912-1FFC9E00C416}"/>
              </a:ext>
            </a:extLst>
          </p:cNvPr>
          <p:cNvSpPr txBox="1"/>
          <p:nvPr/>
        </p:nvSpPr>
        <p:spPr>
          <a:xfrm>
            <a:off x="7190472" y="4686099"/>
            <a:ext cx="2372436" cy="1569660"/>
          </a:xfrm>
          <a:prstGeom prst="rect">
            <a:avLst/>
          </a:prstGeom>
          <a:noFill/>
        </p:spPr>
        <p:txBody>
          <a:bodyPr wrap="square" rtlCol="0">
            <a:spAutoFit/>
          </a:bodyPr>
          <a:lstStyle/>
          <a:p>
            <a:pPr lvl="1"/>
            <a:r>
              <a:rPr lang="en-US" sz="2400" dirty="0"/>
              <a:t>PM request Final Field Plan Review (FFPR)</a:t>
            </a:r>
          </a:p>
        </p:txBody>
      </p:sp>
    </p:spTree>
    <p:extLst>
      <p:ext uri="{BB962C8B-B14F-4D97-AF65-F5344CB8AC3E}">
        <p14:creationId xmlns:p14="http://schemas.microsoft.com/office/powerpoint/2010/main" val="4234378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24906" y="2464597"/>
            <a:ext cx="3885819" cy="2914741"/>
          </a:xfrm>
          <a:prstGeom prst="rect">
            <a:avLst/>
          </a:prstGeom>
        </p:spPr>
      </p:pic>
      <p:sp>
        <p:nvSpPr>
          <p:cNvPr id="2" name="Title 1"/>
          <p:cNvSpPr>
            <a:spLocks noGrp="1"/>
          </p:cNvSpPr>
          <p:nvPr>
            <p:ph type="title"/>
          </p:nvPr>
        </p:nvSpPr>
        <p:spPr>
          <a:xfrm>
            <a:off x="296334" y="504825"/>
            <a:ext cx="9209616" cy="1320800"/>
          </a:xfrm>
        </p:spPr>
        <p:txBody>
          <a:bodyPr>
            <a:normAutofit/>
          </a:bodyPr>
          <a:lstStyle/>
          <a:p>
            <a:pPr algn="ctr"/>
            <a:r>
              <a:rPr lang="en-US" sz="4800" dirty="0">
                <a:solidFill>
                  <a:schemeClr val="accent2">
                    <a:lumMod val="75000"/>
                  </a:schemeClr>
                </a:solidFill>
              </a:rPr>
              <a:t>Documentation</a:t>
            </a:r>
          </a:p>
        </p:txBody>
      </p:sp>
      <p:sp>
        <p:nvSpPr>
          <p:cNvPr id="3" name="Content Placeholder 2"/>
          <p:cNvSpPr>
            <a:spLocks noGrp="1"/>
          </p:cNvSpPr>
          <p:nvPr>
            <p:ph idx="1"/>
          </p:nvPr>
        </p:nvSpPr>
        <p:spPr>
          <a:xfrm>
            <a:off x="191559" y="1930400"/>
            <a:ext cx="9419166" cy="4373561"/>
          </a:xfrm>
        </p:spPr>
        <p:txBody>
          <a:bodyPr>
            <a:normAutofit/>
          </a:bodyPr>
          <a:lstStyle/>
          <a:p>
            <a:r>
              <a:rPr lang="en-US" sz="3600" dirty="0"/>
              <a:t>Constant Reporting and Documentation is Required</a:t>
            </a:r>
          </a:p>
          <a:p>
            <a:pPr lvl="1"/>
            <a:r>
              <a:rPr lang="en-US" sz="2800" dirty="0"/>
              <a:t>Let Status Reporting</a:t>
            </a:r>
          </a:p>
          <a:p>
            <a:pPr lvl="1"/>
            <a:r>
              <a:rPr lang="en-US" sz="2800" dirty="0"/>
              <a:t>ROW Status Reporting</a:t>
            </a:r>
          </a:p>
          <a:p>
            <a:pPr lvl="1"/>
            <a:r>
              <a:rPr lang="en-US" sz="2800" dirty="0"/>
              <a:t>18-Month Spreadsheet</a:t>
            </a:r>
          </a:p>
          <a:p>
            <a:pPr lvl="1"/>
            <a:r>
              <a:rPr lang="en-US" sz="2800" dirty="0"/>
              <a:t>District Project Status Meeting</a:t>
            </a:r>
          </a:p>
        </p:txBody>
      </p:sp>
    </p:spTree>
    <p:extLst>
      <p:ext uri="{BB962C8B-B14F-4D97-AF65-F5344CB8AC3E}">
        <p14:creationId xmlns:p14="http://schemas.microsoft.com/office/powerpoint/2010/main" val="1834382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3">
                                            <p:txEl>
                                              <p:pRg st="2" end="2"/>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par>
                          <p:cTn id="13" fill="hold">
                            <p:stCondLst>
                              <p:cond delay="2000"/>
                            </p:stCondLst>
                            <p:childTnLst>
                              <p:par>
                                <p:cTn id="14" presetID="1" presetClass="entr" presetSubtype="0" fill="hold" nodeType="afterEffect">
                                  <p:stCondLst>
                                    <p:cond delay="1000"/>
                                  </p:stCondLst>
                                  <p:childTnLst>
                                    <p:set>
                                      <p:cBhvr>
                                        <p:cTn id="15"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stack of binders with a padlock&#10;&#10;Description automatically generated">
            <a:extLst>
              <a:ext uri="{FF2B5EF4-FFF2-40B4-BE49-F238E27FC236}">
                <a16:creationId xmlns:a16="http://schemas.microsoft.com/office/drawing/2014/main" id="{8DCC74C0-8D9F-7684-5CA3-0C0AB8CDB5B0}"/>
              </a:ext>
            </a:extLst>
          </p:cNvPr>
          <p:cNvPicPr>
            <a:picLocks noChangeAspect="1"/>
          </p:cNvPicPr>
          <p:nvPr/>
        </p:nvPicPr>
        <p:blipFill>
          <a:blip r:embed="rId3"/>
          <a:stretch>
            <a:fillRect/>
          </a:stretch>
        </p:blipFill>
        <p:spPr>
          <a:xfrm>
            <a:off x="0" y="0"/>
            <a:ext cx="3994156" cy="1642182"/>
          </a:xfrm>
          <a:prstGeom prst="rect">
            <a:avLst/>
          </a:prstGeom>
        </p:spPr>
      </p:pic>
      <p:sp>
        <p:nvSpPr>
          <p:cNvPr id="2" name="Title 1"/>
          <p:cNvSpPr>
            <a:spLocks noGrp="1"/>
          </p:cNvSpPr>
          <p:nvPr>
            <p:ph type="title"/>
          </p:nvPr>
        </p:nvSpPr>
        <p:spPr>
          <a:xfrm>
            <a:off x="4047762" y="321382"/>
            <a:ext cx="5667738" cy="1320800"/>
          </a:xfrm>
        </p:spPr>
        <p:txBody>
          <a:bodyPr>
            <a:normAutofit/>
          </a:bodyPr>
          <a:lstStyle/>
          <a:p>
            <a:r>
              <a:rPr lang="en-US" sz="4800" dirty="0">
                <a:solidFill>
                  <a:schemeClr val="accent2">
                    <a:lumMod val="75000"/>
                  </a:schemeClr>
                </a:solidFill>
              </a:rPr>
              <a:t>Documentation </a:t>
            </a:r>
            <a:r>
              <a:rPr lang="en-US" sz="2200" dirty="0">
                <a:solidFill>
                  <a:schemeClr val="accent2">
                    <a:lumMod val="75000"/>
                  </a:schemeClr>
                </a:solidFill>
              </a:rPr>
              <a:t>(continued)</a:t>
            </a:r>
          </a:p>
        </p:txBody>
      </p:sp>
      <p:sp>
        <p:nvSpPr>
          <p:cNvPr id="3" name="Content Placeholder 2"/>
          <p:cNvSpPr>
            <a:spLocks noGrp="1"/>
          </p:cNvSpPr>
          <p:nvPr>
            <p:ph idx="1"/>
          </p:nvPr>
        </p:nvSpPr>
        <p:spPr>
          <a:xfrm>
            <a:off x="425436" y="2710156"/>
            <a:ext cx="9419166" cy="4708525"/>
          </a:xfrm>
        </p:spPr>
        <p:txBody>
          <a:bodyPr>
            <a:normAutofit/>
          </a:bodyPr>
          <a:lstStyle/>
          <a:p>
            <a:pPr lvl="1"/>
            <a:r>
              <a:rPr lang="en-US" sz="2800" dirty="0"/>
              <a:t>Meeting Minutes</a:t>
            </a:r>
          </a:p>
          <a:p>
            <a:pPr lvl="1"/>
            <a:r>
              <a:rPr lang="en-US" sz="2800" dirty="0"/>
              <a:t>TPro PM notes</a:t>
            </a:r>
          </a:p>
          <a:p>
            <a:pPr lvl="1"/>
            <a:r>
              <a:rPr lang="en-US" sz="2800" dirty="0"/>
              <a:t>Project Status Update (PSU) sheet</a:t>
            </a:r>
          </a:p>
          <a:p>
            <a:pPr lvl="1"/>
            <a:r>
              <a:rPr lang="en-US" sz="2800" dirty="0"/>
              <a:t>Copies of PSR &amp; PFR </a:t>
            </a:r>
          </a:p>
          <a:p>
            <a:pPr lvl="1"/>
            <a:r>
              <a:rPr lang="en-US" sz="2800" dirty="0"/>
              <a:t>Escalation memos (missed milestones)</a:t>
            </a:r>
          </a:p>
        </p:txBody>
      </p:sp>
    </p:spTree>
    <p:extLst>
      <p:ext uri="{BB962C8B-B14F-4D97-AF65-F5344CB8AC3E}">
        <p14:creationId xmlns:p14="http://schemas.microsoft.com/office/powerpoint/2010/main" val="448651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par>
                          <p:cTn id="13" fill="hold">
                            <p:stCondLst>
                              <p:cond delay="2000"/>
                            </p:stCondLst>
                            <p:childTnLst>
                              <p:par>
                                <p:cTn id="14" presetID="1" presetClass="entr" presetSubtype="0" fill="hold" nodeType="afterEffect">
                                  <p:stCondLst>
                                    <p:cond delay="1000"/>
                                  </p:stCondLst>
                                  <p:childTnLst>
                                    <p:set>
                                      <p:cBhvr>
                                        <p:cTn id="15" dur="1" fill="hold">
                                          <p:stCondLst>
                                            <p:cond delay="0"/>
                                          </p:stCondLst>
                                        </p:cTn>
                                        <p:tgtEl>
                                          <p:spTgt spid="3">
                                            <p:txEl>
                                              <p:pRg st="3" end="3"/>
                                            </p:txEl>
                                          </p:spTgt>
                                        </p:tgtEl>
                                        <p:attrNameLst>
                                          <p:attrName>style.visibility</p:attrName>
                                        </p:attrNameLst>
                                      </p:cBhvr>
                                      <p:to>
                                        <p:strVal val="visible"/>
                                      </p:to>
                                    </p:set>
                                  </p:childTnLst>
                                </p:cTn>
                              </p:par>
                            </p:childTnLst>
                          </p:cTn>
                        </p:par>
                        <p:par>
                          <p:cTn id="16" fill="hold">
                            <p:stCondLst>
                              <p:cond delay="3000"/>
                            </p:stCondLst>
                            <p:childTnLst>
                              <p:par>
                                <p:cTn id="17" presetID="1" presetClass="entr" presetSubtype="0" fill="hold" nodeType="afterEffect">
                                  <p:stCondLst>
                                    <p:cond delay="100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4263" y="2149475"/>
            <a:ext cx="9419166" cy="4708525"/>
          </a:xfrm>
        </p:spPr>
        <p:txBody>
          <a:bodyPr>
            <a:normAutofit/>
          </a:bodyPr>
          <a:lstStyle/>
          <a:p>
            <a:pPr lvl="1"/>
            <a:r>
              <a:rPr lang="en-US" sz="2800" dirty="0"/>
              <a:t>Save Emails and Other Correspondence/Decisions to Project Wise</a:t>
            </a:r>
          </a:p>
          <a:p>
            <a:pPr lvl="1"/>
            <a:r>
              <a:rPr lang="en-US" sz="2800" dirty="0"/>
              <a:t>Performance Evaluation for Consultants</a:t>
            </a:r>
          </a:p>
          <a:p>
            <a:pPr lvl="1"/>
            <a:r>
              <a:rPr lang="en-US" sz="2800" dirty="0"/>
              <a:t>Performance Evaluation for Local Designed Projects                           </a:t>
            </a:r>
          </a:p>
          <a:p>
            <a:pPr lvl="1"/>
            <a:r>
              <a:rPr lang="en-US" sz="2800" dirty="0"/>
              <a:t>                                                       (Local Sponsor)</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8547" y="4348030"/>
            <a:ext cx="3238500" cy="2509970"/>
          </a:xfrm>
          <a:prstGeom prst="rect">
            <a:avLst/>
          </a:prstGeom>
        </p:spPr>
      </p:pic>
      <p:sp>
        <p:nvSpPr>
          <p:cNvPr id="10" name="Title 1">
            <a:extLst>
              <a:ext uri="{FF2B5EF4-FFF2-40B4-BE49-F238E27FC236}">
                <a16:creationId xmlns:a16="http://schemas.microsoft.com/office/drawing/2014/main" id="{DE2222FE-1C61-0A11-405E-74B5D8AD68D2}"/>
              </a:ext>
            </a:extLst>
          </p:cNvPr>
          <p:cNvSpPr>
            <a:spLocks noGrp="1"/>
          </p:cNvSpPr>
          <p:nvPr>
            <p:ph type="title"/>
          </p:nvPr>
        </p:nvSpPr>
        <p:spPr>
          <a:xfrm>
            <a:off x="0" y="368490"/>
            <a:ext cx="9976514" cy="1320800"/>
          </a:xfrm>
        </p:spPr>
        <p:txBody>
          <a:bodyPr>
            <a:normAutofit/>
          </a:bodyPr>
          <a:lstStyle/>
          <a:p>
            <a:pPr algn="ctr"/>
            <a:r>
              <a:rPr lang="en-US" sz="4800" dirty="0">
                <a:solidFill>
                  <a:schemeClr val="accent2">
                    <a:lumMod val="75000"/>
                  </a:schemeClr>
                </a:solidFill>
              </a:rPr>
              <a:t>Documentation </a:t>
            </a:r>
            <a:r>
              <a:rPr lang="en-US" sz="2200" dirty="0">
                <a:solidFill>
                  <a:schemeClr val="accent2">
                    <a:lumMod val="75000"/>
                  </a:schemeClr>
                </a:solidFill>
              </a:rPr>
              <a:t>(continued)</a:t>
            </a:r>
          </a:p>
        </p:txBody>
      </p:sp>
    </p:spTree>
    <p:extLst>
      <p:ext uri="{BB962C8B-B14F-4D97-AF65-F5344CB8AC3E}">
        <p14:creationId xmlns:p14="http://schemas.microsoft.com/office/powerpoint/2010/main" val="226960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par>
                          <p:cTn id="13" fill="hold">
                            <p:stCondLst>
                              <p:cond delay="2000"/>
                            </p:stCondLst>
                            <p:childTnLst>
                              <p:par>
                                <p:cTn id="14" presetID="1" presetClass="entr" presetSubtype="0" fill="hold" nodeType="afterEffect">
                                  <p:stCondLst>
                                    <p:cond delay="1000"/>
                                  </p:stCondLst>
                                  <p:childTnLst>
                                    <p:set>
                                      <p:cBhvr>
                                        <p:cTn id="15"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2575" y="1768475"/>
            <a:ext cx="7177087" cy="4194046"/>
          </a:xfrm>
          <a:prstGeom prst="rect">
            <a:avLst/>
          </a:prstGeom>
        </p:spPr>
      </p:pic>
      <p:sp>
        <p:nvSpPr>
          <p:cNvPr id="2" name="Title 1"/>
          <p:cNvSpPr>
            <a:spLocks noGrp="1"/>
          </p:cNvSpPr>
          <p:nvPr>
            <p:ph type="title"/>
          </p:nvPr>
        </p:nvSpPr>
        <p:spPr>
          <a:xfrm>
            <a:off x="591609" y="447675"/>
            <a:ext cx="8596668" cy="1320800"/>
          </a:xfrm>
        </p:spPr>
        <p:txBody>
          <a:bodyPr>
            <a:normAutofit/>
          </a:bodyPr>
          <a:lstStyle/>
          <a:p>
            <a:pPr algn="ctr"/>
            <a:r>
              <a:rPr lang="en-US" sz="4800" dirty="0">
                <a:solidFill>
                  <a:schemeClr val="accent2">
                    <a:lumMod val="75000"/>
                  </a:schemeClr>
                </a:solidFill>
              </a:rPr>
              <a:t>Primavera P6 Schedule</a:t>
            </a:r>
          </a:p>
        </p:txBody>
      </p:sp>
    </p:spTree>
    <p:extLst>
      <p:ext uri="{BB962C8B-B14F-4D97-AF65-F5344CB8AC3E}">
        <p14:creationId xmlns:p14="http://schemas.microsoft.com/office/powerpoint/2010/main" val="33532941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2559" y="666750"/>
            <a:ext cx="8596668" cy="1320800"/>
          </a:xfrm>
        </p:spPr>
        <p:txBody>
          <a:bodyPr>
            <a:normAutofit/>
          </a:bodyPr>
          <a:lstStyle/>
          <a:p>
            <a:pPr algn="ctr"/>
            <a:r>
              <a:rPr lang="en-US" sz="4800" dirty="0">
                <a:solidFill>
                  <a:schemeClr val="accent2">
                    <a:lumMod val="75000"/>
                  </a:schemeClr>
                </a:solidFill>
              </a:rPr>
              <a:t>Primavera P6 Schedule</a:t>
            </a:r>
          </a:p>
        </p:txBody>
      </p:sp>
      <p:sp>
        <p:nvSpPr>
          <p:cNvPr id="3" name="Content Placeholder 2"/>
          <p:cNvSpPr>
            <a:spLocks noGrp="1"/>
          </p:cNvSpPr>
          <p:nvPr>
            <p:ph idx="1"/>
          </p:nvPr>
        </p:nvSpPr>
        <p:spPr>
          <a:xfrm>
            <a:off x="148909" y="1987550"/>
            <a:ext cx="2594291" cy="3880773"/>
          </a:xfrm>
        </p:spPr>
        <p:txBody>
          <a:bodyPr>
            <a:normAutofit/>
          </a:bodyPr>
          <a:lstStyle/>
          <a:p>
            <a:pPr marL="0" indent="0">
              <a:buNone/>
            </a:pPr>
            <a:r>
              <a:rPr lang="en-US" sz="3600" dirty="0"/>
              <a:t>Keep the Schedule Current</a:t>
            </a:r>
          </a:p>
        </p:txBody>
      </p:sp>
      <p:pic>
        <p:nvPicPr>
          <p:cNvPr id="9" name="Graphic 8" descr="Abacus with solid fill">
            <a:extLst>
              <a:ext uri="{FF2B5EF4-FFF2-40B4-BE49-F238E27FC236}">
                <a16:creationId xmlns:a16="http://schemas.microsoft.com/office/drawing/2014/main" id="{8DF9409D-0483-1044-6282-DABEAB96DE3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173720" y="1987550"/>
            <a:ext cx="1394346" cy="1394346"/>
          </a:xfrm>
          <a:prstGeom prst="rect">
            <a:avLst/>
          </a:prstGeom>
        </p:spPr>
      </p:pic>
      <p:pic>
        <p:nvPicPr>
          <p:cNvPr id="11" name="Graphic 10" descr="Questions with solid fill">
            <a:extLst>
              <a:ext uri="{FF2B5EF4-FFF2-40B4-BE49-F238E27FC236}">
                <a16:creationId xmlns:a16="http://schemas.microsoft.com/office/drawing/2014/main" id="{84737772-E4DC-A0C1-3F19-7A02F88CDEE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79422" y="1987549"/>
            <a:ext cx="1394346" cy="1394346"/>
          </a:xfrm>
          <a:prstGeom prst="rect">
            <a:avLst/>
          </a:prstGeom>
        </p:spPr>
      </p:pic>
      <p:sp>
        <p:nvSpPr>
          <p:cNvPr id="12" name="TextBox 11">
            <a:extLst>
              <a:ext uri="{FF2B5EF4-FFF2-40B4-BE49-F238E27FC236}">
                <a16:creationId xmlns:a16="http://schemas.microsoft.com/office/drawing/2014/main" id="{6B2804AB-35E3-E4E8-EE4D-69B09D6A44DF}"/>
              </a:ext>
            </a:extLst>
          </p:cNvPr>
          <p:cNvSpPr txBox="1"/>
          <p:nvPr/>
        </p:nvSpPr>
        <p:spPr>
          <a:xfrm>
            <a:off x="4173720" y="3712191"/>
            <a:ext cx="1922280" cy="1569660"/>
          </a:xfrm>
          <a:prstGeom prst="rect">
            <a:avLst/>
          </a:prstGeom>
          <a:noFill/>
        </p:spPr>
        <p:txBody>
          <a:bodyPr wrap="square" rtlCol="0">
            <a:spAutoFit/>
          </a:bodyPr>
          <a:lstStyle/>
          <a:p>
            <a:r>
              <a:rPr lang="en-US" sz="2400" dirty="0"/>
              <a:t>Update tasks assigned to OPD</a:t>
            </a:r>
          </a:p>
        </p:txBody>
      </p:sp>
      <p:sp>
        <p:nvSpPr>
          <p:cNvPr id="13" name="TextBox 12">
            <a:extLst>
              <a:ext uri="{FF2B5EF4-FFF2-40B4-BE49-F238E27FC236}">
                <a16:creationId xmlns:a16="http://schemas.microsoft.com/office/drawing/2014/main" id="{68139998-6B2F-7CE1-268A-9FB31D1B686F}"/>
              </a:ext>
            </a:extLst>
          </p:cNvPr>
          <p:cNvSpPr txBox="1"/>
          <p:nvPr/>
        </p:nvSpPr>
        <p:spPr>
          <a:xfrm>
            <a:off x="6431692" y="3712191"/>
            <a:ext cx="2289805" cy="1200329"/>
          </a:xfrm>
          <a:prstGeom prst="rect">
            <a:avLst/>
          </a:prstGeom>
          <a:noFill/>
        </p:spPr>
        <p:txBody>
          <a:bodyPr wrap="square" rtlCol="0">
            <a:spAutoFit/>
          </a:bodyPr>
          <a:lstStyle/>
          <a:p>
            <a:pPr lvl="1"/>
            <a:r>
              <a:rPr lang="en-US" sz="2400" dirty="0"/>
              <a:t>Coordinate with other offices</a:t>
            </a:r>
          </a:p>
        </p:txBody>
      </p:sp>
    </p:spTree>
    <p:extLst>
      <p:ext uri="{BB962C8B-B14F-4D97-AF65-F5344CB8AC3E}">
        <p14:creationId xmlns:p14="http://schemas.microsoft.com/office/powerpoint/2010/main" val="939962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9975"/>
          <a:stretch/>
        </p:blipFill>
        <p:spPr>
          <a:xfrm>
            <a:off x="0" y="0"/>
            <a:ext cx="2638425" cy="2000685"/>
          </a:xfrm>
          <a:prstGeom prst="rect">
            <a:avLst/>
          </a:prstGeom>
        </p:spPr>
      </p:pic>
      <p:sp>
        <p:nvSpPr>
          <p:cNvPr id="2" name="Title 1"/>
          <p:cNvSpPr>
            <a:spLocks noGrp="1"/>
          </p:cNvSpPr>
          <p:nvPr>
            <p:ph type="title"/>
          </p:nvPr>
        </p:nvSpPr>
        <p:spPr>
          <a:xfrm>
            <a:off x="1659546" y="356157"/>
            <a:ext cx="8596668" cy="1320800"/>
          </a:xfrm>
        </p:spPr>
        <p:txBody>
          <a:bodyPr>
            <a:normAutofit fontScale="90000"/>
          </a:bodyPr>
          <a:lstStyle/>
          <a:p>
            <a:pPr algn="ctr"/>
            <a:r>
              <a:rPr lang="en-US" sz="4800" dirty="0">
                <a:solidFill>
                  <a:schemeClr val="accent2">
                    <a:lumMod val="75000"/>
                  </a:schemeClr>
                </a:solidFill>
              </a:rPr>
              <a:t>Primavera </a:t>
            </a:r>
            <a:br>
              <a:rPr lang="en-US" sz="4800" dirty="0">
                <a:solidFill>
                  <a:schemeClr val="accent2">
                    <a:lumMod val="75000"/>
                  </a:schemeClr>
                </a:solidFill>
              </a:rPr>
            </a:br>
            <a:r>
              <a:rPr lang="en-US" sz="4800" dirty="0">
                <a:solidFill>
                  <a:schemeClr val="accent2">
                    <a:lumMod val="75000"/>
                  </a:schemeClr>
                </a:solidFill>
              </a:rPr>
              <a:t>P6 Schedule</a:t>
            </a:r>
          </a:p>
        </p:txBody>
      </p:sp>
      <p:sp>
        <p:nvSpPr>
          <p:cNvPr id="3" name="Content Placeholder 2"/>
          <p:cNvSpPr>
            <a:spLocks noGrp="1"/>
          </p:cNvSpPr>
          <p:nvPr>
            <p:ph idx="1"/>
          </p:nvPr>
        </p:nvSpPr>
        <p:spPr>
          <a:xfrm>
            <a:off x="639234" y="2674029"/>
            <a:ext cx="8596668" cy="3880773"/>
          </a:xfrm>
        </p:spPr>
        <p:txBody>
          <a:bodyPr>
            <a:normAutofit/>
          </a:bodyPr>
          <a:lstStyle/>
          <a:p>
            <a:r>
              <a:rPr lang="en-US" sz="3600" dirty="0"/>
              <a:t>PM responsible for developing all schedules</a:t>
            </a:r>
          </a:p>
          <a:p>
            <a:pPr lvl="1"/>
            <a:r>
              <a:rPr lang="en-US" sz="3400" dirty="0"/>
              <a:t>Requests all schedules and schedule modifications</a:t>
            </a:r>
          </a:p>
          <a:p>
            <a:pPr lvl="1"/>
            <a:r>
              <a:rPr lang="en-US" sz="3200" dirty="0"/>
              <a:t>Must get SMEs’ concurrence on every schedule and/or schedule change</a:t>
            </a:r>
          </a:p>
          <a:p>
            <a:pPr marL="457200" lvl="1" indent="0">
              <a:buNone/>
            </a:pPr>
            <a:endParaRPr lang="en-US" sz="3200" dirty="0"/>
          </a:p>
        </p:txBody>
      </p:sp>
    </p:spTree>
    <p:extLst>
      <p:ext uri="{BB962C8B-B14F-4D97-AF65-F5344CB8AC3E}">
        <p14:creationId xmlns:p14="http://schemas.microsoft.com/office/powerpoint/2010/main" val="1091105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1999"/>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2824" y="487836"/>
            <a:ext cx="4835713" cy="1320800"/>
          </a:xfrm>
        </p:spPr>
        <p:txBody>
          <a:bodyPr>
            <a:normAutofit fontScale="90000"/>
          </a:bodyPr>
          <a:lstStyle/>
          <a:p>
            <a:pPr algn="ctr"/>
            <a:r>
              <a:rPr lang="en-US" sz="4400" dirty="0">
                <a:solidFill>
                  <a:schemeClr val="accent2">
                    <a:lumMod val="75000"/>
                  </a:schemeClr>
                </a:solidFill>
              </a:rPr>
              <a:t>Plan Development </a:t>
            </a:r>
            <a:br>
              <a:rPr lang="en-US" sz="4400" dirty="0">
                <a:solidFill>
                  <a:schemeClr val="accent2">
                    <a:lumMod val="75000"/>
                  </a:schemeClr>
                </a:solidFill>
              </a:rPr>
            </a:br>
            <a:r>
              <a:rPr lang="en-US" sz="4400" dirty="0">
                <a:solidFill>
                  <a:schemeClr val="accent2">
                    <a:lumMod val="75000"/>
                  </a:schemeClr>
                </a:solidFill>
              </a:rPr>
              <a:t>Process (PDP)</a:t>
            </a:r>
          </a:p>
        </p:txBody>
      </p:sp>
      <p:sp>
        <p:nvSpPr>
          <p:cNvPr id="3" name="Content Placeholder 2"/>
          <p:cNvSpPr>
            <a:spLocks noGrp="1"/>
          </p:cNvSpPr>
          <p:nvPr>
            <p:ph idx="1"/>
          </p:nvPr>
        </p:nvSpPr>
        <p:spPr>
          <a:xfrm>
            <a:off x="448159" y="3429000"/>
            <a:ext cx="9476317" cy="3880773"/>
          </a:xfrm>
        </p:spPr>
        <p:txBody>
          <a:bodyPr>
            <a:normAutofit/>
          </a:bodyPr>
          <a:lstStyle/>
          <a:p>
            <a:r>
              <a:rPr lang="en-US" sz="3600" dirty="0"/>
              <a:t>Knowledge of steps</a:t>
            </a:r>
          </a:p>
          <a:p>
            <a:r>
              <a:rPr lang="en-US" sz="3600" dirty="0"/>
              <a:t>Timing of PDP components</a:t>
            </a:r>
          </a:p>
          <a:p>
            <a:r>
              <a:rPr lang="en-US" sz="3600" dirty="0"/>
              <a:t>Minimize risks</a:t>
            </a:r>
          </a:p>
          <a:p>
            <a:r>
              <a:rPr lang="en-US" sz="3600" dirty="0"/>
              <a:t>Follow new policies and guidance</a:t>
            </a:r>
          </a:p>
        </p:txBody>
      </p:sp>
      <p:pic>
        <p:nvPicPr>
          <p:cNvPr id="8" name="Picture 7" descr="A diagram of a diagram&#10;&#10;Description automatically generated">
            <a:extLst>
              <a:ext uri="{FF2B5EF4-FFF2-40B4-BE49-F238E27FC236}">
                <a16:creationId xmlns:a16="http://schemas.microsoft.com/office/drawing/2014/main" id="{7EAEA015-9B4A-04B2-F8AD-FEB1F958411F}"/>
              </a:ext>
            </a:extLst>
          </p:cNvPr>
          <p:cNvPicPr>
            <a:picLocks noChangeAspect="1"/>
          </p:cNvPicPr>
          <p:nvPr/>
        </p:nvPicPr>
        <p:blipFill>
          <a:blip r:embed="rId3"/>
          <a:stretch>
            <a:fillRect/>
          </a:stretch>
        </p:blipFill>
        <p:spPr>
          <a:xfrm>
            <a:off x="6684212" y="0"/>
            <a:ext cx="5507788" cy="3084361"/>
          </a:xfrm>
          <a:prstGeom prst="rect">
            <a:avLst/>
          </a:prstGeom>
        </p:spPr>
      </p:pic>
    </p:spTree>
    <p:extLst>
      <p:ext uri="{BB962C8B-B14F-4D97-AF65-F5344CB8AC3E}">
        <p14:creationId xmlns:p14="http://schemas.microsoft.com/office/powerpoint/2010/main" val="1376785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93610" y="558231"/>
            <a:ext cx="4874526" cy="1320800"/>
          </a:xfrm>
        </p:spPr>
        <p:txBody>
          <a:bodyPr>
            <a:normAutofit fontScale="90000"/>
          </a:bodyPr>
          <a:lstStyle/>
          <a:p>
            <a:pPr algn="ctr"/>
            <a:r>
              <a:rPr lang="en-US" sz="4800" dirty="0">
                <a:solidFill>
                  <a:schemeClr val="accent2">
                    <a:lumMod val="75000"/>
                  </a:schemeClr>
                </a:solidFill>
              </a:rPr>
              <a:t>Procurement </a:t>
            </a:r>
            <a:br>
              <a:rPr lang="en-US" sz="4800" dirty="0">
                <a:solidFill>
                  <a:schemeClr val="accent2">
                    <a:lumMod val="75000"/>
                  </a:schemeClr>
                </a:solidFill>
              </a:rPr>
            </a:br>
            <a:r>
              <a:rPr lang="en-US" sz="4800" dirty="0">
                <a:solidFill>
                  <a:schemeClr val="accent2">
                    <a:lumMod val="75000"/>
                  </a:schemeClr>
                </a:solidFill>
              </a:rPr>
              <a:t>Phase</a:t>
            </a:r>
          </a:p>
        </p:txBody>
      </p:sp>
      <p:sp>
        <p:nvSpPr>
          <p:cNvPr id="3" name="Content Placeholder 2"/>
          <p:cNvSpPr>
            <a:spLocks noGrp="1"/>
          </p:cNvSpPr>
          <p:nvPr>
            <p:ph idx="1"/>
          </p:nvPr>
        </p:nvSpPr>
        <p:spPr>
          <a:xfrm>
            <a:off x="860441" y="2496501"/>
            <a:ext cx="8994128" cy="4373561"/>
          </a:xfrm>
        </p:spPr>
        <p:txBody>
          <a:bodyPr>
            <a:normAutofit/>
          </a:bodyPr>
          <a:lstStyle/>
          <a:p>
            <a:r>
              <a:rPr lang="en-US" sz="3600" dirty="0"/>
              <a:t>Evaluate the Project for Scope of Work (SOW) Tasks</a:t>
            </a:r>
          </a:p>
          <a:p>
            <a:pPr marL="0" indent="0">
              <a:buNone/>
            </a:pPr>
            <a:endParaRPr lang="en-US" sz="3400" dirty="0"/>
          </a:p>
          <a:p>
            <a:r>
              <a:rPr lang="en-US" sz="3400" dirty="0"/>
              <a:t>Consultant’s SOW Is Dependent On:</a:t>
            </a:r>
          </a:p>
          <a:p>
            <a:pPr lvl="1"/>
            <a:r>
              <a:rPr lang="en-US" sz="3400" dirty="0"/>
              <a:t>Funding Source</a:t>
            </a:r>
          </a:p>
          <a:p>
            <a:pPr lvl="1"/>
            <a:r>
              <a:rPr lang="en-US" sz="3400" dirty="0"/>
              <a:t>Contract Type</a:t>
            </a:r>
          </a:p>
        </p:txBody>
      </p:sp>
      <p:pic>
        <p:nvPicPr>
          <p:cNvPr id="10" name="Picture 9" descr="A clipboard with people standing around it&#10;&#10;Description automatically generated">
            <a:extLst>
              <a:ext uri="{FF2B5EF4-FFF2-40B4-BE49-F238E27FC236}">
                <a16:creationId xmlns:a16="http://schemas.microsoft.com/office/drawing/2014/main" id="{1B6B1D0F-1EA9-1964-2813-D9550E665679}"/>
              </a:ext>
            </a:extLst>
          </p:cNvPr>
          <p:cNvPicPr>
            <a:picLocks noChangeAspect="1"/>
          </p:cNvPicPr>
          <p:nvPr/>
        </p:nvPicPr>
        <p:blipFill>
          <a:blip r:embed="rId3"/>
          <a:stretch>
            <a:fillRect/>
          </a:stretch>
        </p:blipFill>
        <p:spPr>
          <a:xfrm>
            <a:off x="0" y="0"/>
            <a:ext cx="4874526" cy="2437263"/>
          </a:xfrm>
          <a:prstGeom prst="rect">
            <a:avLst/>
          </a:prstGeom>
        </p:spPr>
      </p:pic>
    </p:spTree>
    <p:extLst>
      <p:ext uri="{BB962C8B-B14F-4D97-AF65-F5344CB8AC3E}">
        <p14:creationId xmlns:p14="http://schemas.microsoft.com/office/powerpoint/2010/main" val="1430947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2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20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2000"/>
                                        <p:tgtEl>
                                          <p:spTgt spid="3">
                                            <p:txEl>
                                              <p:pRg st="0" end="0"/>
                                            </p:txEl>
                                          </p:spTgt>
                                        </p:tgtEl>
                                      </p:cBhvr>
                                    </p:animEffect>
                                  </p:childTnLst>
                                </p:cTn>
                              </p:par>
                            </p:childTnLst>
                          </p:cTn>
                        </p:par>
                        <p:par>
                          <p:cTn id="10" fill="hold">
                            <p:stCondLst>
                              <p:cond delay="2000"/>
                            </p:stCondLst>
                            <p:childTnLst>
                              <p:par>
                                <p:cTn id="11" presetID="53" presetClass="entr" presetSubtype="16" fill="hold"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p:cTn id="13" dur="2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4" dur="20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5" dur="2000"/>
                                        <p:tgtEl>
                                          <p:spTgt spid="3">
                                            <p:txEl>
                                              <p:pRg st="2" end="2"/>
                                            </p:txEl>
                                          </p:spTgt>
                                        </p:tgtEl>
                                      </p:cBhvr>
                                    </p:animEffect>
                                  </p:childTnLst>
                                </p:cTn>
                              </p:par>
                            </p:childTnLst>
                          </p:cTn>
                        </p:par>
                        <p:par>
                          <p:cTn id="16" fill="hold">
                            <p:stCondLst>
                              <p:cond delay="4000"/>
                            </p:stCondLst>
                            <p:childTnLst>
                              <p:par>
                                <p:cTn id="17" presetID="53" presetClass="entr" presetSubtype="16"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p:cTn id="19" dur="2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0" dur="20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1" dur="2000"/>
                                        <p:tgtEl>
                                          <p:spTgt spid="3">
                                            <p:txEl>
                                              <p:pRg st="3" end="3"/>
                                            </p:txEl>
                                          </p:spTgt>
                                        </p:tgtEl>
                                      </p:cBhvr>
                                    </p:animEffect>
                                  </p:childTnLst>
                                </p:cTn>
                              </p:par>
                            </p:childTnLst>
                          </p:cTn>
                        </p:par>
                        <p:par>
                          <p:cTn id="22" fill="hold">
                            <p:stCondLst>
                              <p:cond delay="6000"/>
                            </p:stCondLst>
                            <p:childTnLst>
                              <p:par>
                                <p:cTn id="23" presetID="53" presetClass="entr" presetSubtype="16"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p:cTn id="25" dur="2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6" dur="20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2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800" dirty="0">
                <a:solidFill>
                  <a:schemeClr val="accent2">
                    <a:lumMod val="75000"/>
                  </a:schemeClr>
                </a:solidFill>
              </a:rPr>
              <a:t>Overview</a:t>
            </a:r>
          </a:p>
        </p:txBody>
      </p:sp>
      <p:sp>
        <p:nvSpPr>
          <p:cNvPr id="3" name="Content Placeholder 2"/>
          <p:cNvSpPr>
            <a:spLocks noGrp="1"/>
          </p:cNvSpPr>
          <p:nvPr>
            <p:ph idx="1"/>
          </p:nvPr>
        </p:nvSpPr>
        <p:spPr/>
        <p:txBody>
          <a:bodyPr/>
          <a:lstStyle/>
          <a:p>
            <a:r>
              <a:rPr lang="en-US" sz="3200" dirty="0"/>
              <a:t>What is a GDOT Project Manager?</a:t>
            </a:r>
          </a:p>
          <a:p>
            <a:pPr marL="0" indent="0">
              <a:buNone/>
            </a:pPr>
            <a:endParaRPr lang="en-US" sz="3200" dirty="0"/>
          </a:p>
          <a:p>
            <a:r>
              <a:rPr lang="en-US" sz="3200" dirty="0"/>
              <a:t>GDOT Project Manager’s Responsibilities </a:t>
            </a:r>
          </a:p>
          <a:p>
            <a:pPr marL="0" indent="0">
              <a:buNone/>
            </a:pPr>
            <a:endParaRPr lang="en-US" sz="3200" dirty="0"/>
          </a:p>
          <a:p>
            <a:r>
              <a:rPr lang="en-US" sz="3200" dirty="0"/>
              <a:t>How to be a Superior Project Manager</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818263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93610" y="558231"/>
            <a:ext cx="4874526" cy="1320800"/>
          </a:xfrm>
        </p:spPr>
        <p:txBody>
          <a:bodyPr>
            <a:normAutofit fontScale="90000"/>
          </a:bodyPr>
          <a:lstStyle/>
          <a:p>
            <a:pPr algn="ctr"/>
            <a:r>
              <a:rPr lang="en-US" sz="4800" dirty="0">
                <a:solidFill>
                  <a:schemeClr val="accent2">
                    <a:lumMod val="75000"/>
                  </a:schemeClr>
                </a:solidFill>
              </a:rPr>
              <a:t>Procurement </a:t>
            </a:r>
            <a:br>
              <a:rPr lang="en-US" sz="4800" dirty="0">
                <a:solidFill>
                  <a:schemeClr val="accent2">
                    <a:lumMod val="75000"/>
                  </a:schemeClr>
                </a:solidFill>
              </a:rPr>
            </a:br>
            <a:r>
              <a:rPr lang="en-US" sz="4800" dirty="0">
                <a:solidFill>
                  <a:schemeClr val="accent2">
                    <a:lumMod val="75000"/>
                  </a:schemeClr>
                </a:solidFill>
              </a:rPr>
              <a:t>Phase</a:t>
            </a:r>
          </a:p>
        </p:txBody>
      </p:sp>
      <p:sp>
        <p:nvSpPr>
          <p:cNvPr id="3" name="Content Placeholder 2"/>
          <p:cNvSpPr>
            <a:spLocks noGrp="1"/>
          </p:cNvSpPr>
          <p:nvPr>
            <p:ph idx="1"/>
          </p:nvPr>
        </p:nvSpPr>
        <p:spPr>
          <a:xfrm>
            <a:off x="860441" y="2496501"/>
            <a:ext cx="8994128" cy="4373561"/>
          </a:xfrm>
        </p:spPr>
        <p:txBody>
          <a:bodyPr>
            <a:normAutofit/>
          </a:bodyPr>
          <a:lstStyle/>
          <a:p>
            <a:pPr marL="285750" lvl="1"/>
            <a:r>
              <a:rPr lang="en-US" sz="3400" dirty="0"/>
              <a:t>Write Scope for a Design Phase &amp; Project Needs</a:t>
            </a:r>
          </a:p>
          <a:p>
            <a:pPr marL="685800" lvl="2"/>
            <a:r>
              <a:rPr lang="en-US" sz="3200" dirty="0"/>
              <a:t>Concept</a:t>
            </a:r>
          </a:p>
          <a:p>
            <a:pPr marL="685800" lvl="2"/>
            <a:r>
              <a:rPr lang="en-US" sz="3200" dirty="0"/>
              <a:t>Preliminary Design to ROW Authorization</a:t>
            </a:r>
          </a:p>
          <a:p>
            <a:pPr marL="685800" lvl="2"/>
            <a:r>
              <a:rPr lang="en-US" sz="3200" dirty="0"/>
              <a:t>Final Design</a:t>
            </a:r>
          </a:p>
        </p:txBody>
      </p:sp>
      <p:pic>
        <p:nvPicPr>
          <p:cNvPr id="10" name="Picture 9" descr="A clipboard with people standing around it&#10;&#10;Description automatically generated">
            <a:extLst>
              <a:ext uri="{FF2B5EF4-FFF2-40B4-BE49-F238E27FC236}">
                <a16:creationId xmlns:a16="http://schemas.microsoft.com/office/drawing/2014/main" id="{1B6B1D0F-1EA9-1964-2813-D9550E665679}"/>
              </a:ext>
            </a:extLst>
          </p:cNvPr>
          <p:cNvPicPr>
            <a:picLocks noChangeAspect="1"/>
          </p:cNvPicPr>
          <p:nvPr/>
        </p:nvPicPr>
        <p:blipFill>
          <a:blip r:embed="rId3"/>
          <a:stretch>
            <a:fillRect/>
          </a:stretch>
        </p:blipFill>
        <p:spPr>
          <a:xfrm>
            <a:off x="0" y="0"/>
            <a:ext cx="4874526" cy="2437263"/>
          </a:xfrm>
          <a:prstGeom prst="rect">
            <a:avLst/>
          </a:prstGeom>
        </p:spPr>
      </p:pic>
    </p:spTree>
    <p:extLst>
      <p:ext uri="{BB962C8B-B14F-4D97-AF65-F5344CB8AC3E}">
        <p14:creationId xmlns:p14="http://schemas.microsoft.com/office/powerpoint/2010/main" val="32725787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3">
                                            <p:txEl>
                                              <p:pRg st="2" end="2"/>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45B71F80-1F92-4074-84D9-16A062B215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a:extLst>
              <a:ext uri="{FF2B5EF4-FFF2-40B4-BE49-F238E27FC236}">
                <a16:creationId xmlns:a16="http://schemas.microsoft.com/office/drawing/2014/main" id="{7209C9DA-6E0D-46D9-8275-C52222D8CC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3EB57A4D-E0D0-46DA-B339-F24CA46FA7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43267"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nvGrpSpPr>
          <p:cNvPr id="33" name="Group 32">
            <a:extLst>
              <a:ext uri="{FF2B5EF4-FFF2-40B4-BE49-F238E27FC236}">
                <a16:creationId xmlns:a16="http://schemas.microsoft.com/office/drawing/2014/main" id="{1AB73CEE-1DA7-2A98-E353-BC8986B30C88}"/>
              </a:ext>
            </a:extLst>
          </p:cNvPr>
          <p:cNvGrpSpPr/>
          <p:nvPr/>
        </p:nvGrpSpPr>
        <p:grpSpPr>
          <a:xfrm>
            <a:off x="1286933" y="1260500"/>
            <a:ext cx="9618133" cy="1169280"/>
            <a:chOff x="1286933" y="1260500"/>
            <a:chExt cx="9618133" cy="1169280"/>
          </a:xfrm>
        </p:grpSpPr>
        <p:sp>
          <p:nvSpPr>
            <p:cNvPr id="13" name="Rectangle: Rounded Corners 12">
              <a:extLst>
                <a:ext uri="{FF2B5EF4-FFF2-40B4-BE49-F238E27FC236}">
                  <a16:creationId xmlns:a16="http://schemas.microsoft.com/office/drawing/2014/main" id="{61434BA3-3F18-6C21-18C5-A3756D08A6B5}"/>
                </a:ext>
              </a:extLst>
            </p:cNvPr>
            <p:cNvSpPr/>
            <p:nvPr/>
          </p:nvSpPr>
          <p:spPr>
            <a:xfrm>
              <a:off x="1286933" y="1260500"/>
              <a:ext cx="9618133" cy="1169280"/>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14" name="Rectangle 13" descr="Checkmark">
              <a:extLst>
                <a:ext uri="{FF2B5EF4-FFF2-40B4-BE49-F238E27FC236}">
                  <a16:creationId xmlns:a16="http://schemas.microsoft.com/office/drawing/2014/main" id="{CAA0BFDB-897E-9DAD-704E-ECCD9B2ABC38}"/>
                </a:ext>
              </a:extLst>
            </p:cNvPr>
            <p:cNvSpPr/>
            <p:nvPr/>
          </p:nvSpPr>
          <p:spPr>
            <a:xfrm>
              <a:off x="1640640" y="1523588"/>
              <a:ext cx="643104" cy="643104"/>
            </a:xfrm>
            <a:prstGeom prst="rect">
              <a:avLst/>
            </a:prstGeom>
            <a: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a:lstStyle/>
            <a:p>
              <a:endParaRPr lang="en-US"/>
            </a:p>
          </p:txBody>
        </p:sp>
        <p:sp>
          <p:nvSpPr>
            <p:cNvPr id="15" name="Freeform: Shape 14">
              <a:extLst>
                <a:ext uri="{FF2B5EF4-FFF2-40B4-BE49-F238E27FC236}">
                  <a16:creationId xmlns:a16="http://schemas.microsoft.com/office/drawing/2014/main" id="{8DF4AE3D-D12E-1C67-4DA0-AC13B0791758}"/>
                </a:ext>
              </a:extLst>
            </p:cNvPr>
            <p:cNvSpPr/>
            <p:nvPr/>
          </p:nvSpPr>
          <p:spPr>
            <a:xfrm>
              <a:off x="2637452" y="1260500"/>
              <a:ext cx="8267613" cy="1169280"/>
            </a:xfrm>
            <a:custGeom>
              <a:avLst/>
              <a:gdLst>
                <a:gd name="connsiteX0" fmla="*/ 0 w 8267613"/>
                <a:gd name="connsiteY0" fmla="*/ 0 h 1169280"/>
                <a:gd name="connsiteX1" fmla="*/ 8267613 w 8267613"/>
                <a:gd name="connsiteY1" fmla="*/ 0 h 1169280"/>
                <a:gd name="connsiteX2" fmla="*/ 8267613 w 8267613"/>
                <a:gd name="connsiteY2" fmla="*/ 1169280 h 1169280"/>
                <a:gd name="connsiteX3" fmla="*/ 0 w 8267613"/>
                <a:gd name="connsiteY3" fmla="*/ 1169280 h 1169280"/>
                <a:gd name="connsiteX4" fmla="*/ 0 w 8267613"/>
                <a:gd name="connsiteY4" fmla="*/ 0 h 1169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67613" h="1169280">
                  <a:moveTo>
                    <a:pt x="0" y="0"/>
                  </a:moveTo>
                  <a:lnTo>
                    <a:pt x="8267613" y="0"/>
                  </a:lnTo>
                  <a:lnTo>
                    <a:pt x="8267613" y="1169280"/>
                  </a:lnTo>
                  <a:lnTo>
                    <a:pt x="0" y="116928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23749" tIns="123749" rIns="123749" bIns="123749" numCol="1" spcCol="1270" anchor="ctr" anchorCtr="0">
              <a:noAutofit/>
            </a:bodyPr>
            <a:lstStyle/>
            <a:p>
              <a:pPr marL="0" lvl="0" indent="0" algn="l" defTabSz="1111250">
                <a:lnSpc>
                  <a:spcPct val="90000"/>
                </a:lnSpc>
                <a:spcBef>
                  <a:spcPct val="0"/>
                </a:spcBef>
                <a:spcAft>
                  <a:spcPct val="35000"/>
                </a:spcAft>
                <a:buNone/>
              </a:pPr>
              <a:r>
                <a:rPr lang="en-US" sz="2500" kern="1200" dirty="0"/>
                <a:t>Scope Concurrence</a:t>
              </a:r>
            </a:p>
          </p:txBody>
        </p:sp>
      </p:grpSp>
      <p:grpSp>
        <p:nvGrpSpPr>
          <p:cNvPr id="34" name="Group 33">
            <a:extLst>
              <a:ext uri="{FF2B5EF4-FFF2-40B4-BE49-F238E27FC236}">
                <a16:creationId xmlns:a16="http://schemas.microsoft.com/office/drawing/2014/main" id="{E02419DC-1F8A-E27D-65D0-8BF0273A5A69}"/>
              </a:ext>
            </a:extLst>
          </p:cNvPr>
          <p:cNvGrpSpPr/>
          <p:nvPr/>
        </p:nvGrpSpPr>
        <p:grpSpPr>
          <a:xfrm>
            <a:off x="1286933" y="2722101"/>
            <a:ext cx="9618133" cy="1169280"/>
            <a:chOff x="1286933" y="2722101"/>
            <a:chExt cx="9618133" cy="1169280"/>
          </a:xfrm>
        </p:grpSpPr>
        <p:sp>
          <p:nvSpPr>
            <p:cNvPr id="17" name="Rectangle: Rounded Corners 16">
              <a:extLst>
                <a:ext uri="{FF2B5EF4-FFF2-40B4-BE49-F238E27FC236}">
                  <a16:creationId xmlns:a16="http://schemas.microsoft.com/office/drawing/2014/main" id="{4B5DDF03-1632-9499-4376-AAC551C244B4}"/>
                </a:ext>
              </a:extLst>
            </p:cNvPr>
            <p:cNvSpPr/>
            <p:nvPr/>
          </p:nvSpPr>
          <p:spPr>
            <a:xfrm>
              <a:off x="1286933" y="2722101"/>
              <a:ext cx="9618133" cy="1169280"/>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19" name="Rectangle 18" descr="Clock">
              <a:extLst>
                <a:ext uri="{FF2B5EF4-FFF2-40B4-BE49-F238E27FC236}">
                  <a16:creationId xmlns:a16="http://schemas.microsoft.com/office/drawing/2014/main" id="{8584A648-D293-3940-10D0-44AFB1C77F60}"/>
                </a:ext>
              </a:extLst>
            </p:cNvPr>
            <p:cNvSpPr/>
            <p:nvPr/>
          </p:nvSpPr>
          <p:spPr>
            <a:xfrm>
              <a:off x="1640640" y="2985189"/>
              <a:ext cx="643104" cy="643104"/>
            </a:xfrm>
            <a:prstGeom prst="rect">
              <a:avLst/>
            </a:prstGeom>
            <a: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txBody>
            <a:bodyPr/>
            <a:lstStyle/>
            <a:p>
              <a:endParaRPr lang="en-US"/>
            </a:p>
          </p:txBody>
        </p:sp>
        <p:sp>
          <p:nvSpPr>
            <p:cNvPr id="21" name="Freeform: Shape 20">
              <a:extLst>
                <a:ext uri="{FF2B5EF4-FFF2-40B4-BE49-F238E27FC236}">
                  <a16:creationId xmlns:a16="http://schemas.microsoft.com/office/drawing/2014/main" id="{09F61ED1-CC40-BA0F-D4BC-277DCDFB45EB}"/>
                </a:ext>
              </a:extLst>
            </p:cNvPr>
            <p:cNvSpPr/>
            <p:nvPr/>
          </p:nvSpPr>
          <p:spPr>
            <a:xfrm>
              <a:off x="2637452" y="2722101"/>
              <a:ext cx="8267613" cy="1169280"/>
            </a:xfrm>
            <a:custGeom>
              <a:avLst/>
              <a:gdLst>
                <a:gd name="connsiteX0" fmla="*/ 0 w 8267613"/>
                <a:gd name="connsiteY0" fmla="*/ 0 h 1169280"/>
                <a:gd name="connsiteX1" fmla="*/ 8267613 w 8267613"/>
                <a:gd name="connsiteY1" fmla="*/ 0 h 1169280"/>
                <a:gd name="connsiteX2" fmla="*/ 8267613 w 8267613"/>
                <a:gd name="connsiteY2" fmla="*/ 1169280 h 1169280"/>
                <a:gd name="connsiteX3" fmla="*/ 0 w 8267613"/>
                <a:gd name="connsiteY3" fmla="*/ 1169280 h 1169280"/>
                <a:gd name="connsiteX4" fmla="*/ 0 w 8267613"/>
                <a:gd name="connsiteY4" fmla="*/ 0 h 1169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67613" h="1169280">
                  <a:moveTo>
                    <a:pt x="0" y="0"/>
                  </a:moveTo>
                  <a:lnTo>
                    <a:pt x="8267613" y="0"/>
                  </a:lnTo>
                  <a:lnTo>
                    <a:pt x="8267613" y="1169280"/>
                  </a:lnTo>
                  <a:lnTo>
                    <a:pt x="0" y="116928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23749" tIns="123749" rIns="123749" bIns="123749" numCol="1" spcCol="1270" anchor="ctr" anchorCtr="0">
              <a:noAutofit/>
            </a:bodyPr>
            <a:lstStyle/>
            <a:p>
              <a:pPr marL="0" lvl="0" indent="0" algn="l" defTabSz="1111250">
                <a:lnSpc>
                  <a:spcPct val="90000"/>
                </a:lnSpc>
                <a:spcBef>
                  <a:spcPct val="0"/>
                </a:spcBef>
                <a:spcAft>
                  <a:spcPct val="35000"/>
                </a:spcAft>
                <a:buNone/>
              </a:pPr>
              <a:r>
                <a:rPr lang="en-US" sz="2500" kern="1200" dirty="0"/>
                <a:t>Hours from GDOT</a:t>
              </a:r>
            </a:p>
          </p:txBody>
        </p:sp>
      </p:grpSp>
      <p:grpSp>
        <p:nvGrpSpPr>
          <p:cNvPr id="36" name="Group 35">
            <a:extLst>
              <a:ext uri="{FF2B5EF4-FFF2-40B4-BE49-F238E27FC236}">
                <a16:creationId xmlns:a16="http://schemas.microsoft.com/office/drawing/2014/main" id="{69585C24-7E89-6B30-9FFA-20ED53E70983}"/>
              </a:ext>
            </a:extLst>
          </p:cNvPr>
          <p:cNvGrpSpPr/>
          <p:nvPr/>
        </p:nvGrpSpPr>
        <p:grpSpPr>
          <a:xfrm>
            <a:off x="1286933" y="5518404"/>
            <a:ext cx="9618133" cy="1215384"/>
            <a:chOff x="1286933" y="5518404"/>
            <a:chExt cx="9618133" cy="1215384"/>
          </a:xfrm>
        </p:grpSpPr>
        <p:sp>
          <p:nvSpPr>
            <p:cNvPr id="25" name="Rectangle: Rounded Corners 24">
              <a:extLst>
                <a:ext uri="{FF2B5EF4-FFF2-40B4-BE49-F238E27FC236}">
                  <a16:creationId xmlns:a16="http://schemas.microsoft.com/office/drawing/2014/main" id="{3655B313-56F8-E505-7099-02BFEB1FDFF1}"/>
                </a:ext>
              </a:extLst>
            </p:cNvPr>
            <p:cNvSpPr/>
            <p:nvPr/>
          </p:nvSpPr>
          <p:spPr>
            <a:xfrm>
              <a:off x="1286933" y="5564508"/>
              <a:ext cx="9618133" cy="1169280"/>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26" name="Freeform: Shape 25">
              <a:extLst>
                <a:ext uri="{FF2B5EF4-FFF2-40B4-BE49-F238E27FC236}">
                  <a16:creationId xmlns:a16="http://schemas.microsoft.com/office/drawing/2014/main" id="{4F6FA4B6-5812-2FA1-AD34-C408689AEFB0}"/>
                </a:ext>
              </a:extLst>
            </p:cNvPr>
            <p:cNvSpPr/>
            <p:nvPr/>
          </p:nvSpPr>
          <p:spPr>
            <a:xfrm>
              <a:off x="2637452" y="5518404"/>
              <a:ext cx="8267613" cy="1169280"/>
            </a:xfrm>
            <a:custGeom>
              <a:avLst/>
              <a:gdLst>
                <a:gd name="connsiteX0" fmla="*/ 0 w 8267613"/>
                <a:gd name="connsiteY0" fmla="*/ 0 h 1169280"/>
                <a:gd name="connsiteX1" fmla="*/ 8267613 w 8267613"/>
                <a:gd name="connsiteY1" fmla="*/ 0 h 1169280"/>
                <a:gd name="connsiteX2" fmla="*/ 8267613 w 8267613"/>
                <a:gd name="connsiteY2" fmla="*/ 1169280 h 1169280"/>
                <a:gd name="connsiteX3" fmla="*/ 0 w 8267613"/>
                <a:gd name="connsiteY3" fmla="*/ 1169280 h 1169280"/>
                <a:gd name="connsiteX4" fmla="*/ 0 w 8267613"/>
                <a:gd name="connsiteY4" fmla="*/ 0 h 1169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67613" h="1169280">
                  <a:moveTo>
                    <a:pt x="0" y="0"/>
                  </a:moveTo>
                  <a:lnTo>
                    <a:pt x="8267613" y="0"/>
                  </a:lnTo>
                  <a:lnTo>
                    <a:pt x="8267613" y="1169280"/>
                  </a:lnTo>
                  <a:lnTo>
                    <a:pt x="0" y="116928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23749" tIns="123749" rIns="123749" bIns="123749" numCol="1" spcCol="1270" anchor="ctr" anchorCtr="0">
              <a:noAutofit/>
            </a:bodyPr>
            <a:lstStyle/>
            <a:p>
              <a:pPr marL="0" lvl="0" indent="0" algn="l" defTabSz="1111250">
                <a:lnSpc>
                  <a:spcPct val="90000"/>
                </a:lnSpc>
                <a:spcBef>
                  <a:spcPct val="0"/>
                </a:spcBef>
                <a:spcAft>
                  <a:spcPct val="35000"/>
                </a:spcAft>
                <a:buNone/>
              </a:pPr>
              <a:r>
                <a:rPr lang="en-US" sz="2500" dirty="0"/>
                <a:t>Procurement P</a:t>
              </a:r>
              <a:r>
                <a:rPr lang="en-US" sz="2500" kern="1200" dirty="0"/>
                <a:t>ackage</a:t>
              </a:r>
            </a:p>
          </p:txBody>
        </p:sp>
        <p:sp>
          <p:nvSpPr>
            <p:cNvPr id="27" name="Rectangle 26" descr="Open envelope">
              <a:extLst>
                <a:ext uri="{FF2B5EF4-FFF2-40B4-BE49-F238E27FC236}">
                  <a16:creationId xmlns:a16="http://schemas.microsoft.com/office/drawing/2014/main" id="{B8DF2572-4E5F-54D7-787C-E95BDBBA5297}"/>
                </a:ext>
              </a:extLst>
            </p:cNvPr>
            <p:cNvSpPr/>
            <p:nvPr/>
          </p:nvSpPr>
          <p:spPr>
            <a:xfrm>
              <a:off x="1650636" y="5750947"/>
              <a:ext cx="643104" cy="643104"/>
            </a:xfrm>
            <a:prstGeom prst="rect">
              <a:avLst/>
            </a:prstGeom>
            <a: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p:spPr>
          <p:style>
            <a:lnRef idx="2">
              <a:scrgbClr r="0" g="0" b="0"/>
            </a:lnRef>
            <a:fillRef idx="1">
              <a:scrgbClr r="0" g="0" b="0"/>
            </a:fillRef>
            <a:effectRef idx="0">
              <a:schemeClr val="accent4">
                <a:hueOff val="0"/>
                <a:satOff val="0"/>
                <a:lumOff val="0"/>
                <a:alphaOff val="0"/>
              </a:schemeClr>
            </a:effectRef>
            <a:fontRef idx="minor">
              <a:schemeClr val="lt1"/>
            </a:fontRef>
          </p:style>
          <p:txBody>
            <a:bodyPr/>
            <a:lstStyle/>
            <a:p>
              <a:endParaRPr lang="en-US"/>
            </a:p>
          </p:txBody>
        </p:sp>
      </p:grpSp>
      <p:grpSp>
        <p:nvGrpSpPr>
          <p:cNvPr id="35" name="Group 34">
            <a:extLst>
              <a:ext uri="{FF2B5EF4-FFF2-40B4-BE49-F238E27FC236}">
                <a16:creationId xmlns:a16="http://schemas.microsoft.com/office/drawing/2014/main" id="{14E7E761-EB45-A73A-A618-7CD0374C5B84}"/>
              </a:ext>
            </a:extLst>
          </p:cNvPr>
          <p:cNvGrpSpPr/>
          <p:nvPr/>
        </p:nvGrpSpPr>
        <p:grpSpPr>
          <a:xfrm>
            <a:off x="1286933" y="4183702"/>
            <a:ext cx="9618133" cy="1169280"/>
            <a:chOff x="1286933" y="4183702"/>
            <a:chExt cx="9618133" cy="1169280"/>
          </a:xfrm>
        </p:grpSpPr>
        <p:sp>
          <p:nvSpPr>
            <p:cNvPr id="22" name="Rectangle: Rounded Corners 21">
              <a:extLst>
                <a:ext uri="{FF2B5EF4-FFF2-40B4-BE49-F238E27FC236}">
                  <a16:creationId xmlns:a16="http://schemas.microsoft.com/office/drawing/2014/main" id="{16F5C0BE-C5BB-73A4-EDC8-C89F5B8288C4}"/>
                </a:ext>
              </a:extLst>
            </p:cNvPr>
            <p:cNvSpPr/>
            <p:nvPr/>
          </p:nvSpPr>
          <p:spPr>
            <a:xfrm>
              <a:off x="1286933" y="4183702"/>
              <a:ext cx="9618133" cy="1169280"/>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24" name="Freeform: Shape 23">
              <a:extLst>
                <a:ext uri="{FF2B5EF4-FFF2-40B4-BE49-F238E27FC236}">
                  <a16:creationId xmlns:a16="http://schemas.microsoft.com/office/drawing/2014/main" id="{F2947135-236C-D77E-461F-8DB635A47C2D}"/>
                </a:ext>
              </a:extLst>
            </p:cNvPr>
            <p:cNvSpPr/>
            <p:nvPr/>
          </p:nvSpPr>
          <p:spPr>
            <a:xfrm>
              <a:off x="2637452" y="4183702"/>
              <a:ext cx="8267613" cy="1169280"/>
            </a:xfrm>
            <a:custGeom>
              <a:avLst/>
              <a:gdLst>
                <a:gd name="connsiteX0" fmla="*/ 0 w 8267613"/>
                <a:gd name="connsiteY0" fmla="*/ 0 h 1169280"/>
                <a:gd name="connsiteX1" fmla="*/ 8267613 w 8267613"/>
                <a:gd name="connsiteY1" fmla="*/ 0 h 1169280"/>
                <a:gd name="connsiteX2" fmla="*/ 8267613 w 8267613"/>
                <a:gd name="connsiteY2" fmla="*/ 1169280 h 1169280"/>
                <a:gd name="connsiteX3" fmla="*/ 0 w 8267613"/>
                <a:gd name="connsiteY3" fmla="*/ 1169280 h 1169280"/>
                <a:gd name="connsiteX4" fmla="*/ 0 w 8267613"/>
                <a:gd name="connsiteY4" fmla="*/ 0 h 1169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67613" h="1169280">
                  <a:moveTo>
                    <a:pt x="0" y="0"/>
                  </a:moveTo>
                  <a:lnTo>
                    <a:pt x="8267613" y="0"/>
                  </a:lnTo>
                  <a:lnTo>
                    <a:pt x="8267613" y="1169280"/>
                  </a:lnTo>
                  <a:lnTo>
                    <a:pt x="0" y="116928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23749" tIns="123749" rIns="123749" bIns="123749" numCol="1" spcCol="1270" anchor="ctr" anchorCtr="0">
              <a:noAutofit/>
            </a:bodyPr>
            <a:lstStyle/>
            <a:p>
              <a:pPr marL="0" lvl="0" indent="0" algn="l" defTabSz="1111250">
                <a:lnSpc>
                  <a:spcPct val="90000"/>
                </a:lnSpc>
                <a:spcBef>
                  <a:spcPct val="0"/>
                </a:spcBef>
                <a:spcAft>
                  <a:spcPct val="35000"/>
                </a:spcAft>
                <a:buNone/>
              </a:pPr>
              <a:r>
                <a:rPr lang="en-US" sz="2500" kern="1200" dirty="0"/>
                <a:t>Hours related to PM Work</a:t>
              </a:r>
            </a:p>
          </p:txBody>
        </p:sp>
        <p:pic>
          <p:nvPicPr>
            <p:cNvPr id="29" name="Graphic 28" descr="Hourglass 60% with solid fill">
              <a:extLst>
                <a:ext uri="{FF2B5EF4-FFF2-40B4-BE49-F238E27FC236}">
                  <a16:creationId xmlns:a16="http://schemas.microsoft.com/office/drawing/2014/main" id="{23521D6E-EED4-86C0-A464-B5B2022D9A0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640640" y="4428220"/>
              <a:ext cx="666466" cy="666466"/>
            </a:xfrm>
            <a:prstGeom prst="rect">
              <a:avLst/>
            </a:prstGeom>
          </p:spPr>
        </p:pic>
      </p:grpSp>
      <p:sp>
        <p:nvSpPr>
          <p:cNvPr id="32" name="Title 1">
            <a:extLst>
              <a:ext uri="{FF2B5EF4-FFF2-40B4-BE49-F238E27FC236}">
                <a16:creationId xmlns:a16="http://schemas.microsoft.com/office/drawing/2014/main" id="{E837304C-6F23-B5DC-43F8-B363F2529730}"/>
              </a:ext>
            </a:extLst>
          </p:cNvPr>
          <p:cNvSpPr>
            <a:spLocks noGrp="1"/>
          </p:cNvSpPr>
          <p:nvPr>
            <p:ph type="title"/>
          </p:nvPr>
        </p:nvSpPr>
        <p:spPr>
          <a:xfrm>
            <a:off x="1972187" y="124187"/>
            <a:ext cx="8267612" cy="1320800"/>
          </a:xfrm>
        </p:spPr>
        <p:txBody>
          <a:bodyPr>
            <a:normAutofit/>
          </a:bodyPr>
          <a:lstStyle/>
          <a:p>
            <a:pPr algn="ctr"/>
            <a:r>
              <a:rPr lang="en-US" sz="4800" dirty="0">
                <a:solidFill>
                  <a:schemeClr val="accent2">
                    <a:lumMod val="75000"/>
                  </a:schemeClr>
                </a:solidFill>
              </a:rPr>
              <a:t>Procurement Phase</a:t>
            </a:r>
          </a:p>
        </p:txBody>
      </p:sp>
    </p:spTree>
    <p:extLst>
      <p:ext uri="{BB962C8B-B14F-4D97-AF65-F5344CB8AC3E}">
        <p14:creationId xmlns:p14="http://schemas.microsoft.com/office/powerpoint/2010/main" val="1285792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A5AFB369-4673-4727-A7CD-D86AFE0AE06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sp>
          <p:nvSpPr>
            <p:cNvPr id="10" name="Freeform 14">
              <a:extLst>
                <a:ext uri="{FF2B5EF4-FFF2-40B4-BE49-F238E27FC236}">
                  <a16:creationId xmlns:a16="http://schemas.microsoft.com/office/drawing/2014/main" id="{50709826-4D6B-4A97-8DB3-5DA16662622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11" name="Straight Connector 10">
              <a:extLst>
                <a:ext uri="{FF2B5EF4-FFF2-40B4-BE49-F238E27FC236}">
                  <a16:creationId xmlns:a16="http://schemas.microsoft.com/office/drawing/2014/main" id="{47263F58-6EE6-45B3-9BF2-C0BD5D30A556}"/>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5197CE03-EB81-4718-BEA1-C2D488961E5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A3451629-72D6-4E33-A99A-40FAF7445DD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4" name="Rectangle 25">
              <a:extLst>
                <a:ext uri="{FF2B5EF4-FFF2-40B4-BE49-F238E27FC236}">
                  <a16:creationId xmlns:a16="http://schemas.microsoft.com/office/drawing/2014/main" id="{E04F0FD4-BCD5-4435-A6B5-A2E69303B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Isosceles Triangle 14">
              <a:extLst>
                <a:ext uri="{FF2B5EF4-FFF2-40B4-BE49-F238E27FC236}">
                  <a16:creationId xmlns:a16="http://schemas.microsoft.com/office/drawing/2014/main" id="{DE110F09-1C81-4E73-B5E9-D857CD879F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Rectangle 27">
              <a:extLst>
                <a:ext uri="{FF2B5EF4-FFF2-40B4-BE49-F238E27FC236}">
                  <a16:creationId xmlns:a16="http://schemas.microsoft.com/office/drawing/2014/main" id="{273A9C01-06BD-4E8E-8BBF-2E2A9ECF49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8">
              <a:extLst>
                <a:ext uri="{FF2B5EF4-FFF2-40B4-BE49-F238E27FC236}">
                  <a16:creationId xmlns:a16="http://schemas.microsoft.com/office/drawing/2014/main" id="{B206C9B2-27BE-4B6F-A4D0-485FBBEB58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9">
              <a:extLst>
                <a:ext uri="{FF2B5EF4-FFF2-40B4-BE49-F238E27FC236}">
                  <a16:creationId xmlns:a16="http://schemas.microsoft.com/office/drawing/2014/main" id="{2E7D673E-0C5C-4F2B-B46E-3E9286B9E8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Isosceles Triangle 18">
              <a:extLst>
                <a:ext uri="{FF2B5EF4-FFF2-40B4-BE49-F238E27FC236}">
                  <a16:creationId xmlns:a16="http://schemas.microsoft.com/office/drawing/2014/main" id="{F0F78B34-9B26-4CA9-B8F0-B9638730F9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1"/>
          <p:cNvSpPr>
            <a:spLocks noGrp="1"/>
          </p:cNvSpPr>
          <p:nvPr>
            <p:ph type="title"/>
          </p:nvPr>
        </p:nvSpPr>
        <p:spPr>
          <a:xfrm>
            <a:off x="985969" y="4473227"/>
            <a:ext cx="8288032" cy="1096648"/>
          </a:xfrm>
        </p:spPr>
        <p:txBody>
          <a:bodyPr vert="horz" lIns="91440" tIns="45720" rIns="91440" bIns="45720" rtlCol="0" anchor="b">
            <a:normAutofit/>
          </a:bodyPr>
          <a:lstStyle/>
          <a:p>
            <a:pPr>
              <a:lnSpc>
                <a:spcPct val="90000"/>
              </a:lnSpc>
            </a:pPr>
            <a:r>
              <a:rPr lang="en-US" sz="3700" dirty="0">
                <a:solidFill>
                  <a:schemeClr val="accent2">
                    <a:lumMod val="50000"/>
                  </a:schemeClr>
                </a:solidFill>
              </a:rPr>
              <a:t>How to be a Superior Project Manager</a:t>
            </a:r>
          </a:p>
        </p:txBody>
      </p:sp>
      <p:pic>
        <p:nvPicPr>
          <p:cNvPr id="4" name="Picture 3" descr="A green sign with white text&#10;&#10;Description automatically generated"/>
          <p:cNvPicPr>
            <a:picLocks noChangeAspect="1"/>
          </p:cNvPicPr>
          <p:nvPr/>
        </p:nvPicPr>
        <p:blipFill>
          <a:blip r:embed="rId3">
            <a:extLst>
              <a:ext uri="{28A0092B-C50C-407E-A947-70E740481C1C}">
                <a14:useLocalDpi xmlns:a14="http://schemas.microsoft.com/office/drawing/2010/main" val="0"/>
              </a:ext>
            </a:extLst>
          </a:blip>
          <a:srcRect t="18868" b="15179"/>
          <a:stretch/>
        </p:blipFill>
        <p:spPr>
          <a:xfrm>
            <a:off x="985968" y="609600"/>
            <a:ext cx="8288033" cy="3635025"/>
          </a:xfrm>
          <a:prstGeom prst="rect">
            <a:avLst/>
          </a:prstGeom>
        </p:spPr>
      </p:pic>
    </p:spTree>
    <p:extLst>
      <p:ext uri="{BB962C8B-B14F-4D97-AF65-F5344CB8AC3E}">
        <p14:creationId xmlns:p14="http://schemas.microsoft.com/office/powerpoint/2010/main" val="7637242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C52ED567-06B3-4107-9773-BBB6BD7867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824"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AF551D8B-3775-4477-88B7-7B7C350D34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0"/>
            <a:ext cx="4657344" cy="685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cxnSp>
        <p:nvCxnSpPr>
          <p:cNvPr id="12" name="Straight Connector 11">
            <a:extLst>
              <a:ext uri="{FF2B5EF4-FFF2-40B4-BE49-F238E27FC236}">
                <a16:creationId xmlns:a16="http://schemas.microsoft.com/office/drawing/2014/main" id="{1A901C3D-CFAE-460D-BD0E-7D22164D7D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0590212" y="0"/>
            <a:ext cx="1059921" cy="6858000"/>
          </a:xfrm>
          <a:prstGeom prst="line">
            <a:avLst/>
          </a:prstGeom>
          <a:ln w="9525">
            <a:solidFill>
              <a:srgbClr val="BFBFBF">
                <a:alpha val="70000"/>
              </a:srgbClr>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837C0EA9-1437-4437-9D20-2BBDA1AA9FF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721600" y="3721395"/>
            <a:ext cx="4345560" cy="3136604"/>
          </a:xfrm>
          <a:prstGeom prst="line">
            <a:avLst/>
          </a:prstGeom>
          <a:ln w="9525">
            <a:solidFill>
              <a:srgbClr val="BFBFBF">
                <a:alpha val="69804"/>
              </a:srgbClr>
            </a:solidFill>
          </a:ln>
        </p:spPr>
        <p:style>
          <a:lnRef idx="2">
            <a:schemeClr val="accent1"/>
          </a:lnRef>
          <a:fillRef idx="0">
            <a:schemeClr val="accent1"/>
          </a:fillRef>
          <a:effectRef idx="1">
            <a:schemeClr val="accent1"/>
          </a:effectRef>
          <a:fontRef idx="minor">
            <a:schemeClr val="tx1"/>
          </a:fontRef>
        </p:style>
      </p:cxnSp>
      <p:sp>
        <p:nvSpPr>
          <p:cNvPr id="16" name="Rectangle 23">
            <a:extLst>
              <a:ext uri="{FF2B5EF4-FFF2-40B4-BE49-F238E27FC236}">
                <a16:creationId xmlns:a16="http://schemas.microsoft.com/office/drawing/2014/main" id="{BB934D2B-85E2-4375-94EE-B66C16BF79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5">
            <a:extLst>
              <a:ext uri="{FF2B5EF4-FFF2-40B4-BE49-F238E27FC236}">
                <a16:creationId xmlns:a16="http://schemas.microsoft.com/office/drawing/2014/main" id="{9B445E02-D785-4565-B842-9567BBC09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2C153736-D102-4F57-9DE7-615AFC02B0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2" name="Rectangle 27">
            <a:extLst>
              <a:ext uri="{FF2B5EF4-FFF2-40B4-BE49-F238E27FC236}">
                <a16:creationId xmlns:a16="http://schemas.microsoft.com/office/drawing/2014/main" id="{BA407A52-66F4-4CDE-A726-FF79F3EC34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4" name="Rectangle 28">
            <a:extLst>
              <a:ext uri="{FF2B5EF4-FFF2-40B4-BE49-F238E27FC236}">
                <a16:creationId xmlns:a16="http://schemas.microsoft.com/office/drawing/2014/main" id="{D28FFB34-4FC3-46F5-B900-D3B774FD0B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6" name="Rectangle 29">
            <a:extLst>
              <a:ext uri="{FF2B5EF4-FFF2-40B4-BE49-F238E27FC236}">
                <a16:creationId xmlns:a16="http://schemas.microsoft.com/office/drawing/2014/main" id="{205F7B13-ACB5-46BE-8070-0431266B18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Isosceles Triangle 27">
            <a:extLst>
              <a:ext uri="{FF2B5EF4-FFF2-40B4-BE49-F238E27FC236}">
                <a16:creationId xmlns:a16="http://schemas.microsoft.com/office/drawing/2014/main" id="{D52A0D23-45DD-4DF4-ADE6-A81F409BB9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 name="Title 1"/>
          <p:cNvSpPr>
            <a:spLocks noGrp="1"/>
          </p:cNvSpPr>
          <p:nvPr>
            <p:ph type="title"/>
          </p:nvPr>
        </p:nvSpPr>
        <p:spPr>
          <a:xfrm>
            <a:off x="7829658" y="1253067"/>
            <a:ext cx="3371742" cy="4351866"/>
          </a:xfrm>
        </p:spPr>
        <p:txBody>
          <a:bodyPr anchor="ctr">
            <a:normAutofit/>
          </a:bodyPr>
          <a:lstStyle/>
          <a:p>
            <a:r>
              <a:rPr lang="en-US">
                <a:solidFill>
                  <a:schemeClr val="bg1"/>
                </a:solidFill>
              </a:rPr>
              <a:t>How to be a Superior PM</a:t>
            </a:r>
          </a:p>
        </p:txBody>
      </p:sp>
      <p:pic>
        <p:nvPicPr>
          <p:cNvPr id="11" name="Graphic 10" descr="Fire with solid fill">
            <a:extLst>
              <a:ext uri="{FF2B5EF4-FFF2-40B4-BE49-F238E27FC236}">
                <a16:creationId xmlns:a16="http://schemas.microsoft.com/office/drawing/2014/main" id="{8384ECE7-FFC6-6393-D613-09F00BD262AE}"/>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847242" y="408424"/>
            <a:ext cx="1272654" cy="1272654"/>
          </a:xfrm>
          <a:prstGeom prst="rect">
            <a:avLst/>
          </a:prstGeom>
        </p:spPr>
      </p:pic>
      <p:pic>
        <p:nvPicPr>
          <p:cNvPr id="15" name="Graphic 14" descr="Radioactive with solid fill">
            <a:extLst>
              <a:ext uri="{FF2B5EF4-FFF2-40B4-BE49-F238E27FC236}">
                <a16:creationId xmlns:a16="http://schemas.microsoft.com/office/drawing/2014/main" id="{AB7697F7-AD89-A3A6-E3EC-C4366264E282}"/>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4849449" y="428451"/>
            <a:ext cx="1272653" cy="1272653"/>
          </a:xfrm>
          <a:prstGeom prst="rect">
            <a:avLst/>
          </a:prstGeom>
        </p:spPr>
      </p:pic>
      <p:pic>
        <p:nvPicPr>
          <p:cNvPr id="19" name="Graphic 18" descr="Move with solid fill">
            <a:extLst>
              <a:ext uri="{FF2B5EF4-FFF2-40B4-BE49-F238E27FC236}">
                <a16:creationId xmlns:a16="http://schemas.microsoft.com/office/drawing/2014/main" id="{425DAB55-098F-E5F6-0C8B-F2733F18813A}"/>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847242" y="3929290"/>
            <a:ext cx="1175479" cy="1175479"/>
          </a:xfrm>
          <a:prstGeom prst="rect">
            <a:avLst/>
          </a:prstGeom>
        </p:spPr>
      </p:pic>
      <p:sp>
        <p:nvSpPr>
          <p:cNvPr id="21" name="TextBox 20">
            <a:extLst>
              <a:ext uri="{FF2B5EF4-FFF2-40B4-BE49-F238E27FC236}">
                <a16:creationId xmlns:a16="http://schemas.microsoft.com/office/drawing/2014/main" id="{0F69084C-2C40-DCD4-D774-7523FA028A18}"/>
              </a:ext>
            </a:extLst>
          </p:cNvPr>
          <p:cNvSpPr txBox="1"/>
          <p:nvPr/>
        </p:nvSpPr>
        <p:spPr>
          <a:xfrm>
            <a:off x="847242" y="1965995"/>
            <a:ext cx="1611385" cy="1200329"/>
          </a:xfrm>
          <a:prstGeom prst="rect">
            <a:avLst/>
          </a:prstGeom>
          <a:noFill/>
        </p:spPr>
        <p:txBody>
          <a:bodyPr wrap="square" rtlCol="0">
            <a:spAutoFit/>
          </a:bodyPr>
          <a:lstStyle/>
          <a:p>
            <a:r>
              <a:rPr lang="en-US" sz="2400" dirty="0"/>
              <a:t>Respond within 24 hours</a:t>
            </a:r>
          </a:p>
        </p:txBody>
      </p:sp>
      <p:sp>
        <p:nvSpPr>
          <p:cNvPr id="23" name="TextBox 22">
            <a:extLst>
              <a:ext uri="{FF2B5EF4-FFF2-40B4-BE49-F238E27FC236}">
                <a16:creationId xmlns:a16="http://schemas.microsoft.com/office/drawing/2014/main" id="{1068A43E-1402-65DD-1B02-33C558A9CD2D}"/>
              </a:ext>
            </a:extLst>
          </p:cNvPr>
          <p:cNvSpPr txBox="1"/>
          <p:nvPr/>
        </p:nvSpPr>
        <p:spPr>
          <a:xfrm>
            <a:off x="4849449" y="1846678"/>
            <a:ext cx="1611385" cy="1200329"/>
          </a:xfrm>
          <a:prstGeom prst="rect">
            <a:avLst/>
          </a:prstGeom>
          <a:noFill/>
        </p:spPr>
        <p:txBody>
          <a:bodyPr wrap="square" rtlCol="0">
            <a:spAutoFit/>
          </a:bodyPr>
          <a:lstStyle/>
          <a:p>
            <a:r>
              <a:rPr lang="en-US" sz="2400" dirty="0"/>
              <a:t>Identify Risks Early </a:t>
            </a:r>
          </a:p>
        </p:txBody>
      </p:sp>
      <p:sp>
        <p:nvSpPr>
          <p:cNvPr id="25" name="TextBox 24">
            <a:extLst>
              <a:ext uri="{FF2B5EF4-FFF2-40B4-BE49-F238E27FC236}">
                <a16:creationId xmlns:a16="http://schemas.microsoft.com/office/drawing/2014/main" id="{17511A9E-226C-C7F6-900E-D1311D36D7B3}"/>
              </a:ext>
            </a:extLst>
          </p:cNvPr>
          <p:cNvSpPr txBox="1"/>
          <p:nvPr/>
        </p:nvSpPr>
        <p:spPr>
          <a:xfrm>
            <a:off x="837932" y="5374100"/>
            <a:ext cx="1611385" cy="1200329"/>
          </a:xfrm>
          <a:prstGeom prst="rect">
            <a:avLst/>
          </a:prstGeom>
          <a:noFill/>
        </p:spPr>
        <p:txBody>
          <a:bodyPr wrap="square" rtlCol="0">
            <a:spAutoFit/>
          </a:bodyPr>
          <a:lstStyle/>
          <a:p>
            <a:r>
              <a:rPr lang="en-US" sz="2400" dirty="0"/>
              <a:t>Notify DPM of Changes</a:t>
            </a:r>
          </a:p>
        </p:txBody>
      </p:sp>
      <p:pic>
        <p:nvPicPr>
          <p:cNvPr id="32" name="Graphic 31" descr="Call center with solid fill">
            <a:extLst>
              <a:ext uri="{FF2B5EF4-FFF2-40B4-BE49-F238E27FC236}">
                <a16:creationId xmlns:a16="http://schemas.microsoft.com/office/drawing/2014/main" id="{27A39B67-99C4-B9E2-8E74-2583D6E028D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877604" y="3929290"/>
            <a:ext cx="1175479" cy="1175479"/>
          </a:xfrm>
          <a:prstGeom prst="rect">
            <a:avLst/>
          </a:prstGeom>
        </p:spPr>
      </p:pic>
      <p:sp>
        <p:nvSpPr>
          <p:cNvPr id="33" name="TextBox 32">
            <a:extLst>
              <a:ext uri="{FF2B5EF4-FFF2-40B4-BE49-F238E27FC236}">
                <a16:creationId xmlns:a16="http://schemas.microsoft.com/office/drawing/2014/main" id="{D8120FD9-0C28-0B14-4841-CEFF61D07CEA}"/>
              </a:ext>
            </a:extLst>
          </p:cNvPr>
          <p:cNvSpPr txBox="1"/>
          <p:nvPr/>
        </p:nvSpPr>
        <p:spPr>
          <a:xfrm>
            <a:off x="4675112" y="5386051"/>
            <a:ext cx="2347650" cy="830997"/>
          </a:xfrm>
          <a:prstGeom prst="rect">
            <a:avLst/>
          </a:prstGeom>
          <a:noFill/>
        </p:spPr>
        <p:txBody>
          <a:bodyPr wrap="square" rtlCol="0">
            <a:spAutoFit/>
          </a:bodyPr>
          <a:lstStyle/>
          <a:p>
            <a:r>
              <a:rPr lang="en-US" sz="2400" dirty="0"/>
              <a:t>Consistent </a:t>
            </a:r>
          </a:p>
          <a:p>
            <a:r>
              <a:rPr lang="en-US" sz="2400" dirty="0"/>
              <a:t>Communication</a:t>
            </a:r>
          </a:p>
        </p:txBody>
      </p:sp>
      <p:cxnSp>
        <p:nvCxnSpPr>
          <p:cNvPr id="35" name="Straight Connector 34">
            <a:extLst>
              <a:ext uri="{FF2B5EF4-FFF2-40B4-BE49-F238E27FC236}">
                <a16:creationId xmlns:a16="http://schemas.microsoft.com/office/drawing/2014/main" id="{C61706B4-BF26-A738-776A-E3C080C65C42}"/>
              </a:ext>
            </a:extLst>
          </p:cNvPr>
          <p:cNvCxnSpPr>
            <a:cxnSpLocks/>
          </p:cNvCxnSpPr>
          <p:nvPr/>
        </p:nvCxnSpPr>
        <p:spPr>
          <a:xfrm>
            <a:off x="3619519" y="-8467"/>
            <a:ext cx="39431" cy="6857999"/>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D46F2C41-F267-63B7-6B57-606B05532B98}"/>
              </a:ext>
            </a:extLst>
          </p:cNvPr>
          <p:cNvCxnSpPr/>
          <p:nvPr/>
        </p:nvCxnSpPr>
        <p:spPr>
          <a:xfrm>
            <a:off x="-36676" y="3402209"/>
            <a:ext cx="7571332"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2401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P spid="25" grpId="0"/>
      <p:bldP spid="33"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C52ED567-06B3-4107-9773-BBB6BD7867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824"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AF551D8B-3775-4477-88B7-7B7C350D34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0"/>
            <a:ext cx="4657344" cy="685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cxnSp>
        <p:nvCxnSpPr>
          <p:cNvPr id="12" name="Straight Connector 11">
            <a:extLst>
              <a:ext uri="{FF2B5EF4-FFF2-40B4-BE49-F238E27FC236}">
                <a16:creationId xmlns:a16="http://schemas.microsoft.com/office/drawing/2014/main" id="{1A901C3D-CFAE-460D-BD0E-7D22164D7D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0590212" y="0"/>
            <a:ext cx="1059921" cy="6858000"/>
          </a:xfrm>
          <a:prstGeom prst="line">
            <a:avLst/>
          </a:prstGeom>
          <a:ln w="9525">
            <a:solidFill>
              <a:srgbClr val="BFBFBF">
                <a:alpha val="70000"/>
              </a:srgbClr>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837C0EA9-1437-4437-9D20-2BBDA1AA9FF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721600" y="3721395"/>
            <a:ext cx="4345560" cy="3136604"/>
          </a:xfrm>
          <a:prstGeom prst="line">
            <a:avLst/>
          </a:prstGeom>
          <a:ln w="9525">
            <a:solidFill>
              <a:srgbClr val="BFBFBF">
                <a:alpha val="69804"/>
              </a:srgbClr>
            </a:solidFill>
          </a:ln>
        </p:spPr>
        <p:style>
          <a:lnRef idx="2">
            <a:schemeClr val="accent1"/>
          </a:lnRef>
          <a:fillRef idx="0">
            <a:schemeClr val="accent1"/>
          </a:fillRef>
          <a:effectRef idx="1">
            <a:schemeClr val="accent1"/>
          </a:effectRef>
          <a:fontRef idx="minor">
            <a:schemeClr val="tx1"/>
          </a:fontRef>
        </p:style>
      </p:cxnSp>
      <p:sp>
        <p:nvSpPr>
          <p:cNvPr id="16" name="Rectangle 23">
            <a:extLst>
              <a:ext uri="{FF2B5EF4-FFF2-40B4-BE49-F238E27FC236}">
                <a16:creationId xmlns:a16="http://schemas.microsoft.com/office/drawing/2014/main" id="{BB934D2B-85E2-4375-94EE-B66C16BF79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5">
            <a:extLst>
              <a:ext uri="{FF2B5EF4-FFF2-40B4-BE49-F238E27FC236}">
                <a16:creationId xmlns:a16="http://schemas.microsoft.com/office/drawing/2014/main" id="{9B445E02-D785-4565-B842-9567BBC09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2C153736-D102-4F57-9DE7-615AFC02B0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2" name="Rectangle 27">
            <a:extLst>
              <a:ext uri="{FF2B5EF4-FFF2-40B4-BE49-F238E27FC236}">
                <a16:creationId xmlns:a16="http://schemas.microsoft.com/office/drawing/2014/main" id="{BA407A52-66F4-4CDE-A726-FF79F3EC34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4" name="Rectangle 28">
            <a:extLst>
              <a:ext uri="{FF2B5EF4-FFF2-40B4-BE49-F238E27FC236}">
                <a16:creationId xmlns:a16="http://schemas.microsoft.com/office/drawing/2014/main" id="{D28FFB34-4FC3-46F5-B900-D3B774FD0B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6" name="Rectangle 29">
            <a:extLst>
              <a:ext uri="{FF2B5EF4-FFF2-40B4-BE49-F238E27FC236}">
                <a16:creationId xmlns:a16="http://schemas.microsoft.com/office/drawing/2014/main" id="{205F7B13-ACB5-46BE-8070-0431266B18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Isosceles Triangle 27">
            <a:extLst>
              <a:ext uri="{FF2B5EF4-FFF2-40B4-BE49-F238E27FC236}">
                <a16:creationId xmlns:a16="http://schemas.microsoft.com/office/drawing/2014/main" id="{D52A0D23-45DD-4DF4-ADE6-A81F409BB9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 name="Title 1"/>
          <p:cNvSpPr>
            <a:spLocks noGrp="1"/>
          </p:cNvSpPr>
          <p:nvPr>
            <p:ph type="title"/>
          </p:nvPr>
        </p:nvSpPr>
        <p:spPr>
          <a:xfrm>
            <a:off x="7829658" y="1253067"/>
            <a:ext cx="3371742" cy="4351866"/>
          </a:xfrm>
        </p:spPr>
        <p:txBody>
          <a:bodyPr anchor="ctr">
            <a:normAutofit/>
          </a:bodyPr>
          <a:lstStyle/>
          <a:p>
            <a:r>
              <a:rPr lang="en-US">
                <a:solidFill>
                  <a:schemeClr val="bg1"/>
                </a:solidFill>
              </a:rPr>
              <a:t>How to be a Superior PM</a:t>
            </a:r>
          </a:p>
        </p:txBody>
      </p:sp>
      <p:pic>
        <p:nvPicPr>
          <p:cNvPr id="11" name="Graphic 10" descr="Monthly calendar with solid fill">
            <a:extLst>
              <a:ext uri="{FF2B5EF4-FFF2-40B4-BE49-F238E27FC236}">
                <a16:creationId xmlns:a16="http://schemas.microsoft.com/office/drawing/2014/main" id="{8384ECE7-FFC6-6393-D613-09F00BD262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050942" y="1253067"/>
            <a:ext cx="1272654" cy="1272654"/>
          </a:xfrm>
          <a:prstGeom prst="rect">
            <a:avLst/>
          </a:prstGeom>
        </p:spPr>
      </p:pic>
      <p:pic>
        <p:nvPicPr>
          <p:cNvPr id="15" name="Graphic 14" descr="Clipboard Badge with solid fill">
            <a:extLst>
              <a:ext uri="{FF2B5EF4-FFF2-40B4-BE49-F238E27FC236}">
                <a16:creationId xmlns:a16="http://schemas.microsoft.com/office/drawing/2014/main" id="{AB7697F7-AD89-A3A6-E3EC-C4366264E28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50902" y="4110379"/>
            <a:ext cx="1272653" cy="1272653"/>
          </a:xfrm>
          <a:prstGeom prst="rect">
            <a:avLst/>
          </a:prstGeom>
        </p:spPr>
      </p:pic>
      <p:pic>
        <p:nvPicPr>
          <p:cNvPr id="19" name="Graphic 18" descr="Shoe footprints with solid fill">
            <a:extLst>
              <a:ext uri="{FF2B5EF4-FFF2-40B4-BE49-F238E27FC236}">
                <a16:creationId xmlns:a16="http://schemas.microsoft.com/office/drawing/2014/main" id="{425DAB55-098F-E5F6-0C8B-F2733F18813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77966" y="4158967"/>
            <a:ext cx="1175479" cy="1175479"/>
          </a:xfrm>
          <a:prstGeom prst="rect">
            <a:avLst/>
          </a:prstGeom>
        </p:spPr>
      </p:pic>
      <p:sp>
        <p:nvSpPr>
          <p:cNvPr id="21" name="TextBox 20">
            <a:extLst>
              <a:ext uri="{FF2B5EF4-FFF2-40B4-BE49-F238E27FC236}">
                <a16:creationId xmlns:a16="http://schemas.microsoft.com/office/drawing/2014/main" id="{0F69084C-2C40-DCD4-D774-7523FA028A18}"/>
              </a:ext>
            </a:extLst>
          </p:cNvPr>
          <p:cNvSpPr txBox="1"/>
          <p:nvPr/>
        </p:nvSpPr>
        <p:spPr>
          <a:xfrm>
            <a:off x="3151772" y="2632501"/>
            <a:ext cx="1611385" cy="830997"/>
          </a:xfrm>
          <a:prstGeom prst="rect">
            <a:avLst/>
          </a:prstGeom>
          <a:noFill/>
        </p:spPr>
        <p:txBody>
          <a:bodyPr wrap="square" rtlCol="0">
            <a:spAutoFit/>
          </a:bodyPr>
          <a:lstStyle/>
          <a:p>
            <a:r>
              <a:rPr lang="en-US" sz="2400" dirty="0"/>
              <a:t>Deliver on Baseline </a:t>
            </a:r>
          </a:p>
        </p:txBody>
      </p:sp>
      <p:sp>
        <p:nvSpPr>
          <p:cNvPr id="23" name="TextBox 22">
            <a:extLst>
              <a:ext uri="{FF2B5EF4-FFF2-40B4-BE49-F238E27FC236}">
                <a16:creationId xmlns:a16="http://schemas.microsoft.com/office/drawing/2014/main" id="{1068A43E-1402-65DD-1B02-33C558A9CD2D}"/>
              </a:ext>
            </a:extLst>
          </p:cNvPr>
          <p:cNvSpPr txBox="1"/>
          <p:nvPr/>
        </p:nvSpPr>
        <p:spPr>
          <a:xfrm>
            <a:off x="636506" y="5829621"/>
            <a:ext cx="1611385" cy="830997"/>
          </a:xfrm>
          <a:prstGeom prst="rect">
            <a:avLst/>
          </a:prstGeom>
          <a:noFill/>
        </p:spPr>
        <p:txBody>
          <a:bodyPr wrap="square" rtlCol="0">
            <a:spAutoFit/>
          </a:bodyPr>
          <a:lstStyle/>
          <a:p>
            <a:r>
              <a:rPr lang="en-US" sz="2400" dirty="0"/>
              <a:t>Complete QAQC</a:t>
            </a:r>
          </a:p>
        </p:txBody>
      </p:sp>
      <p:sp>
        <p:nvSpPr>
          <p:cNvPr id="25" name="TextBox 24">
            <a:extLst>
              <a:ext uri="{FF2B5EF4-FFF2-40B4-BE49-F238E27FC236}">
                <a16:creationId xmlns:a16="http://schemas.microsoft.com/office/drawing/2014/main" id="{17511A9E-226C-C7F6-900E-D1311D36D7B3}"/>
              </a:ext>
            </a:extLst>
          </p:cNvPr>
          <p:cNvSpPr txBox="1"/>
          <p:nvPr/>
        </p:nvSpPr>
        <p:spPr>
          <a:xfrm>
            <a:off x="5514997" y="5783455"/>
            <a:ext cx="1611385" cy="461665"/>
          </a:xfrm>
          <a:prstGeom prst="rect">
            <a:avLst/>
          </a:prstGeom>
          <a:noFill/>
        </p:spPr>
        <p:txBody>
          <a:bodyPr wrap="square" rtlCol="0">
            <a:spAutoFit/>
          </a:bodyPr>
          <a:lstStyle/>
          <a:p>
            <a:r>
              <a:rPr lang="en-US" sz="2400" dirty="0"/>
              <a:t>Follow Up</a:t>
            </a:r>
          </a:p>
        </p:txBody>
      </p:sp>
      <p:cxnSp>
        <p:nvCxnSpPr>
          <p:cNvPr id="35" name="Straight Connector 34">
            <a:extLst>
              <a:ext uri="{FF2B5EF4-FFF2-40B4-BE49-F238E27FC236}">
                <a16:creationId xmlns:a16="http://schemas.microsoft.com/office/drawing/2014/main" id="{C61706B4-BF26-A738-776A-E3C080C65C42}"/>
              </a:ext>
            </a:extLst>
          </p:cNvPr>
          <p:cNvCxnSpPr>
            <a:cxnSpLocks/>
          </p:cNvCxnSpPr>
          <p:nvPr/>
        </p:nvCxnSpPr>
        <p:spPr>
          <a:xfrm flipH="1">
            <a:off x="3658950" y="0"/>
            <a:ext cx="3875706" cy="6849532"/>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D46F2C41-F267-63B7-6B57-606B05532B98}"/>
              </a:ext>
            </a:extLst>
          </p:cNvPr>
          <p:cNvCxnSpPr>
            <a:cxnSpLocks/>
          </p:cNvCxnSpPr>
          <p:nvPr/>
        </p:nvCxnSpPr>
        <p:spPr>
          <a:xfrm>
            <a:off x="0" y="0"/>
            <a:ext cx="3658950" cy="6858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5757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P spid="25"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C52ED567-06B3-4107-9773-BBB6BD7867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824"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AF551D8B-3775-4477-88B7-7B7C350D34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0"/>
            <a:ext cx="4657344" cy="685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cxnSp>
        <p:nvCxnSpPr>
          <p:cNvPr id="12" name="Straight Connector 11">
            <a:extLst>
              <a:ext uri="{FF2B5EF4-FFF2-40B4-BE49-F238E27FC236}">
                <a16:creationId xmlns:a16="http://schemas.microsoft.com/office/drawing/2014/main" id="{1A901C3D-CFAE-460D-BD0E-7D22164D7D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0590212" y="0"/>
            <a:ext cx="1059921" cy="6858000"/>
          </a:xfrm>
          <a:prstGeom prst="line">
            <a:avLst/>
          </a:prstGeom>
          <a:ln w="9525">
            <a:solidFill>
              <a:srgbClr val="BFBFBF">
                <a:alpha val="70000"/>
              </a:srgbClr>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837C0EA9-1437-4437-9D20-2BBDA1AA9FF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721600" y="3721395"/>
            <a:ext cx="4345560" cy="3136604"/>
          </a:xfrm>
          <a:prstGeom prst="line">
            <a:avLst/>
          </a:prstGeom>
          <a:ln w="9525">
            <a:solidFill>
              <a:srgbClr val="BFBFBF">
                <a:alpha val="69804"/>
              </a:srgbClr>
            </a:solidFill>
          </a:ln>
        </p:spPr>
        <p:style>
          <a:lnRef idx="2">
            <a:schemeClr val="accent1"/>
          </a:lnRef>
          <a:fillRef idx="0">
            <a:schemeClr val="accent1"/>
          </a:fillRef>
          <a:effectRef idx="1">
            <a:schemeClr val="accent1"/>
          </a:effectRef>
          <a:fontRef idx="minor">
            <a:schemeClr val="tx1"/>
          </a:fontRef>
        </p:style>
      </p:cxnSp>
      <p:sp>
        <p:nvSpPr>
          <p:cNvPr id="16" name="Rectangle 23">
            <a:extLst>
              <a:ext uri="{FF2B5EF4-FFF2-40B4-BE49-F238E27FC236}">
                <a16:creationId xmlns:a16="http://schemas.microsoft.com/office/drawing/2014/main" id="{BB934D2B-85E2-4375-94EE-B66C16BF79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5">
            <a:extLst>
              <a:ext uri="{FF2B5EF4-FFF2-40B4-BE49-F238E27FC236}">
                <a16:creationId xmlns:a16="http://schemas.microsoft.com/office/drawing/2014/main" id="{9B445E02-D785-4565-B842-9567BBC09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2C153736-D102-4F57-9DE7-615AFC02B0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2" name="Rectangle 27">
            <a:extLst>
              <a:ext uri="{FF2B5EF4-FFF2-40B4-BE49-F238E27FC236}">
                <a16:creationId xmlns:a16="http://schemas.microsoft.com/office/drawing/2014/main" id="{BA407A52-66F4-4CDE-A726-FF79F3EC34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4" name="Rectangle 28">
            <a:extLst>
              <a:ext uri="{FF2B5EF4-FFF2-40B4-BE49-F238E27FC236}">
                <a16:creationId xmlns:a16="http://schemas.microsoft.com/office/drawing/2014/main" id="{D28FFB34-4FC3-46F5-B900-D3B774FD0B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6" name="Rectangle 29">
            <a:extLst>
              <a:ext uri="{FF2B5EF4-FFF2-40B4-BE49-F238E27FC236}">
                <a16:creationId xmlns:a16="http://schemas.microsoft.com/office/drawing/2014/main" id="{205F7B13-ACB5-46BE-8070-0431266B18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Isosceles Triangle 27">
            <a:extLst>
              <a:ext uri="{FF2B5EF4-FFF2-40B4-BE49-F238E27FC236}">
                <a16:creationId xmlns:a16="http://schemas.microsoft.com/office/drawing/2014/main" id="{D52A0D23-45DD-4DF4-ADE6-A81F409BB9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 name="Title 1"/>
          <p:cNvSpPr>
            <a:spLocks noGrp="1"/>
          </p:cNvSpPr>
          <p:nvPr>
            <p:ph type="title"/>
          </p:nvPr>
        </p:nvSpPr>
        <p:spPr>
          <a:xfrm>
            <a:off x="7829658" y="1253067"/>
            <a:ext cx="3371742" cy="4351866"/>
          </a:xfrm>
        </p:spPr>
        <p:txBody>
          <a:bodyPr anchor="ctr">
            <a:normAutofit/>
          </a:bodyPr>
          <a:lstStyle/>
          <a:p>
            <a:r>
              <a:rPr lang="en-US">
                <a:solidFill>
                  <a:schemeClr val="bg1"/>
                </a:solidFill>
              </a:rPr>
              <a:t>How to be a Superior PM</a:t>
            </a:r>
          </a:p>
        </p:txBody>
      </p:sp>
      <p:pic>
        <p:nvPicPr>
          <p:cNvPr id="11" name="Graphic 10" descr="Open folder with solid fill">
            <a:extLst>
              <a:ext uri="{FF2B5EF4-FFF2-40B4-BE49-F238E27FC236}">
                <a16:creationId xmlns:a16="http://schemas.microsoft.com/office/drawing/2014/main" id="{8384ECE7-FFC6-6393-D613-09F00BD262AE}"/>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541867" y="556018"/>
            <a:ext cx="1272654" cy="1272654"/>
          </a:xfrm>
          <a:prstGeom prst="rect">
            <a:avLst/>
          </a:prstGeom>
        </p:spPr>
      </p:pic>
      <p:pic>
        <p:nvPicPr>
          <p:cNvPr id="15" name="Graphic 14" descr="Postit Notes with solid fill">
            <a:extLst>
              <a:ext uri="{FF2B5EF4-FFF2-40B4-BE49-F238E27FC236}">
                <a16:creationId xmlns:a16="http://schemas.microsoft.com/office/drawing/2014/main" id="{AB7697F7-AD89-A3A6-E3EC-C4366264E282}"/>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41867" y="2943684"/>
            <a:ext cx="1272653" cy="1272653"/>
          </a:xfrm>
          <a:prstGeom prst="rect">
            <a:avLst/>
          </a:prstGeom>
        </p:spPr>
      </p:pic>
      <p:pic>
        <p:nvPicPr>
          <p:cNvPr id="19" name="Graphic 18" descr="Stopwatch 25% with solid fill">
            <a:extLst>
              <a:ext uri="{FF2B5EF4-FFF2-40B4-BE49-F238E27FC236}">
                <a16:creationId xmlns:a16="http://schemas.microsoft.com/office/drawing/2014/main" id="{425DAB55-098F-E5F6-0C8B-F2733F18813A}"/>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590453" y="5238562"/>
            <a:ext cx="1175479" cy="1175479"/>
          </a:xfrm>
          <a:prstGeom prst="rect">
            <a:avLst/>
          </a:prstGeom>
        </p:spPr>
      </p:pic>
      <p:sp>
        <p:nvSpPr>
          <p:cNvPr id="21" name="TextBox 20">
            <a:extLst>
              <a:ext uri="{FF2B5EF4-FFF2-40B4-BE49-F238E27FC236}">
                <a16:creationId xmlns:a16="http://schemas.microsoft.com/office/drawing/2014/main" id="{0F69084C-2C40-DCD4-D774-7523FA028A18}"/>
              </a:ext>
            </a:extLst>
          </p:cNvPr>
          <p:cNvSpPr txBox="1"/>
          <p:nvPr/>
        </p:nvSpPr>
        <p:spPr>
          <a:xfrm>
            <a:off x="2495732" y="795801"/>
            <a:ext cx="3754943" cy="461665"/>
          </a:xfrm>
          <a:prstGeom prst="rect">
            <a:avLst/>
          </a:prstGeom>
          <a:noFill/>
        </p:spPr>
        <p:txBody>
          <a:bodyPr wrap="square" rtlCol="0">
            <a:spAutoFit/>
          </a:bodyPr>
          <a:lstStyle/>
          <a:p>
            <a:r>
              <a:rPr lang="en-US" sz="2400" dirty="0"/>
              <a:t>Organize project files</a:t>
            </a:r>
          </a:p>
        </p:txBody>
      </p:sp>
      <p:sp>
        <p:nvSpPr>
          <p:cNvPr id="23" name="TextBox 22">
            <a:extLst>
              <a:ext uri="{FF2B5EF4-FFF2-40B4-BE49-F238E27FC236}">
                <a16:creationId xmlns:a16="http://schemas.microsoft.com/office/drawing/2014/main" id="{1068A43E-1402-65DD-1B02-33C558A9CD2D}"/>
              </a:ext>
            </a:extLst>
          </p:cNvPr>
          <p:cNvSpPr txBox="1"/>
          <p:nvPr/>
        </p:nvSpPr>
        <p:spPr>
          <a:xfrm>
            <a:off x="2471860" y="3406739"/>
            <a:ext cx="5160604" cy="461665"/>
          </a:xfrm>
          <a:prstGeom prst="rect">
            <a:avLst/>
          </a:prstGeom>
          <a:noFill/>
        </p:spPr>
        <p:txBody>
          <a:bodyPr wrap="square" rtlCol="0">
            <a:spAutoFit/>
          </a:bodyPr>
          <a:lstStyle/>
          <a:p>
            <a:r>
              <a:rPr lang="en-US" sz="2400" dirty="0"/>
              <a:t>Record &amp; maintain documentation</a:t>
            </a:r>
          </a:p>
        </p:txBody>
      </p:sp>
      <p:sp>
        <p:nvSpPr>
          <p:cNvPr id="25" name="TextBox 24">
            <a:extLst>
              <a:ext uri="{FF2B5EF4-FFF2-40B4-BE49-F238E27FC236}">
                <a16:creationId xmlns:a16="http://schemas.microsoft.com/office/drawing/2014/main" id="{17511A9E-226C-C7F6-900E-D1311D36D7B3}"/>
              </a:ext>
            </a:extLst>
          </p:cNvPr>
          <p:cNvSpPr txBox="1"/>
          <p:nvPr/>
        </p:nvSpPr>
        <p:spPr>
          <a:xfrm>
            <a:off x="2495731" y="5595468"/>
            <a:ext cx="3600269" cy="461665"/>
          </a:xfrm>
          <a:prstGeom prst="rect">
            <a:avLst/>
          </a:prstGeom>
          <a:noFill/>
        </p:spPr>
        <p:txBody>
          <a:bodyPr wrap="square" rtlCol="0">
            <a:spAutoFit/>
          </a:bodyPr>
          <a:lstStyle/>
          <a:p>
            <a:r>
              <a:rPr lang="en-US" sz="2400" dirty="0"/>
              <a:t>Manage your time</a:t>
            </a:r>
          </a:p>
        </p:txBody>
      </p:sp>
      <p:cxnSp>
        <p:nvCxnSpPr>
          <p:cNvPr id="35" name="Straight Connector 34">
            <a:extLst>
              <a:ext uri="{FF2B5EF4-FFF2-40B4-BE49-F238E27FC236}">
                <a16:creationId xmlns:a16="http://schemas.microsoft.com/office/drawing/2014/main" id="{C61706B4-BF26-A738-776A-E3C080C65C42}"/>
              </a:ext>
            </a:extLst>
          </p:cNvPr>
          <p:cNvCxnSpPr>
            <a:cxnSpLocks/>
          </p:cNvCxnSpPr>
          <p:nvPr/>
        </p:nvCxnSpPr>
        <p:spPr>
          <a:xfrm flipH="1">
            <a:off x="0" y="4749421"/>
            <a:ext cx="753465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D46F2C41-F267-63B7-6B57-606B05532B98}"/>
              </a:ext>
            </a:extLst>
          </p:cNvPr>
          <p:cNvCxnSpPr>
            <a:cxnSpLocks/>
          </p:cNvCxnSpPr>
          <p:nvPr/>
        </p:nvCxnSpPr>
        <p:spPr>
          <a:xfrm>
            <a:off x="0" y="2525721"/>
            <a:ext cx="7534656"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3955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P spid="25"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C52ED567-06B3-4107-9773-BBB6BD7867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824"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AF551D8B-3775-4477-88B7-7B7C350D34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0"/>
            <a:ext cx="4657344" cy="685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cxnSp>
        <p:nvCxnSpPr>
          <p:cNvPr id="12" name="Straight Connector 11">
            <a:extLst>
              <a:ext uri="{FF2B5EF4-FFF2-40B4-BE49-F238E27FC236}">
                <a16:creationId xmlns:a16="http://schemas.microsoft.com/office/drawing/2014/main" id="{1A901C3D-CFAE-460D-BD0E-7D22164D7D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0590212" y="0"/>
            <a:ext cx="1059921" cy="6858000"/>
          </a:xfrm>
          <a:prstGeom prst="line">
            <a:avLst/>
          </a:prstGeom>
          <a:ln w="9525">
            <a:solidFill>
              <a:srgbClr val="BFBFBF">
                <a:alpha val="70000"/>
              </a:srgbClr>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837C0EA9-1437-4437-9D20-2BBDA1AA9FF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721600" y="3721395"/>
            <a:ext cx="4345560" cy="3136604"/>
          </a:xfrm>
          <a:prstGeom prst="line">
            <a:avLst/>
          </a:prstGeom>
          <a:ln w="9525">
            <a:solidFill>
              <a:srgbClr val="BFBFBF">
                <a:alpha val="69804"/>
              </a:srgbClr>
            </a:solidFill>
          </a:ln>
        </p:spPr>
        <p:style>
          <a:lnRef idx="2">
            <a:schemeClr val="accent1"/>
          </a:lnRef>
          <a:fillRef idx="0">
            <a:schemeClr val="accent1"/>
          </a:fillRef>
          <a:effectRef idx="1">
            <a:schemeClr val="accent1"/>
          </a:effectRef>
          <a:fontRef idx="minor">
            <a:schemeClr val="tx1"/>
          </a:fontRef>
        </p:style>
      </p:cxnSp>
      <p:sp>
        <p:nvSpPr>
          <p:cNvPr id="16" name="Rectangle 23">
            <a:extLst>
              <a:ext uri="{FF2B5EF4-FFF2-40B4-BE49-F238E27FC236}">
                <a16:creationId xmlns:a16="http://schemas.microsoft.com/office/drawing/2014/main" id="{BB934D2B-85E2-4375-94EE-B66C16BF79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5">
            <a:extLst>
              <a:ext uri="{FF2B5EF4-FFF2-40B4-BE49-F238E27FC236}">
                <a16:creationId xmlns:a16="http://schemas.microsoft.com/office/drawing/2014/main" id="{9B445E02-D785-4565-B842-9567BBC09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2C153736-D102-4F57-9DE7-615AFC02B0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2" name="Rectangle 27">
            <a:extLst>
              <a:ext uri="{FF2B5EF4-FFF2-40B4-BE49-F238E27FC236}">
                <a16:creationId xmlns:a16="http://schemas.microsoft.com/office/drawing/2014/main" id="{BA407A52-66F4-4CDE-A726-FF79F3EC34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4" name="Rectangle 28">
            <a:extLst>
              <a:ext uri="{FF2B5EF4-FFF2-40B4-BE49-F238E27FC236}">
                <a16:creationId xmlns:a16="http://schemas.microsoft.com/office/drawing/2014/main" id="{D28FFB34-4FC3-46F5-B900-D3B774FD0B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6" name="Rectangle 29">
            <a:extLst>
              <a:ext uri="{FF2B5EF4-FFF2-40B4-BE49-F238E27FC236}">
                <a16:creationId xmlns:a16="http://schemas.microsoft.com/office/drawing/2014/main" id="{205F7B13-ACB5-46BE-8070-0431266B18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Isosceles Triangle 27">
            <a:extLst>
              <a:ext uri="{FF2B5EF4-FFF2-40B4-BE49-F238E27FC236}">
                <a16:creationId xmlns:a16="http://schemas.microsoft.com/office/drawing/2014/main" id="{D52A0D23-45DD-4DF4-ADE6-A81F409BB9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 name="Title 1"/>
          <p:cNvSpPr>
            <a:spLocks noGrp="1"/>
          </p:cNvSpPr>
          <p:nvPr>
            <p:ph type="title"/>
          </p:nvPr>
        </p:nvSpPr>
        <p:spPr>
          <a:xfrm>
            <a:off x="7829658" y="1253067"/>
            <a:ext cx="3371742" cy="4351866"/>
          </a:xfrm>
        </p:spPr>
        <p:txBody>
          <a:bodyPr anchor="ctr">
            <a:normAutofit/>
          </a:bodyPr>
          <a:lstStyle/>
          <a:p>
            <a:r>
              <a:rPr lang="en-US">
                <a:solidFill>
                  <a:schemeClr val="bg1"/>
                </a:solidFill>
              </a:rPr>
              <a:t>How to be a Superior PM</a:t>
            </a:r>
          </a:p>
        </p:txBody>
      </p:sp>
      <p:sp>
        <p:nvSpPr>
          <p:cNvPr id="21" name="TextBox 20">
            <a:extLst>
              <a:ext uri="{FF2B5EF4-FFF2-40B4-BE49-F238E27FC236}">
                <a16:creationId xmlns:a16="http://schemas.microsoft.com/office/drawing/2014/main" id="{0F69084C-2C40-DCD4-D774-7523FA028A18}"/>
              </a:ext>
            </a:extLst>
          </p:cNvPr>
          <p:cNvSpPr txBox="1"/>
          <p:nvPr/>
        </p:nvSpPr>
        <p:spPr>
          <a:xfrm>
            <a:off x="-56717" y="155851"/>
            <a:ext cx="7861111" cy="830997"/>
          </a:xfrm>
          <a:prstGeom prst="rect">
            <a:avLst/>
          </a:prstGeom>
          <a:noFill/>
        </p:spPr>
        <p:txBody>
          <a:bodyPr wrap="square" rtlCol="0">
            <a:spAutoFit/>
          </a:bodyPr>
          <a:lstStyle/>
          <a:p>
            <a:pPr algn="ctr"/>
            <a:r>
              <a:rPr lang="en-US" sz="4800" dirty="0">
                <a:solidFill>
                  <a:srgbClr val="0070C0"/>
                </a:solidFill>
              </a:rPr>
              <a:t>KNOW EACH PROJECT</a:t>
            </a:r>
          </a:p>
        </p:txBody>
      </p:sp>
      <p:sp>
        <p:nvSpPr>
          <p:cNvPr id="4" name="Oval 3">
            <a:extLst>
              <a:ext uri="{FF2B5EF4-FFF2-40B4-BE49-F238E27FC236}">
                <a16:creationId xmlns:a16="http://schemas.microsoft.com/office/drawing/2014/main" id="{9D63DE68-3D4A-F165-BC6C-D0708EB1715A}"/>
              </a:ext>
            </a:extLst>
          </p:cNvPr>
          <p:cNvSpPr/>
          <p:nvPr/>
        </p:nvSpPr>
        <p:spPr>
          <a:xfrm>
            <a:off x="3234627" y="1296656"/>
            <a:ext cx="3799728" cy="3503815"/>
          </a:xfrm>
          <a:prstGeom prst="ellipse">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rPr>
              <a:t>SCOPE</a:t>
            </a:r>
          </a:p>
        </p:txBody>
      </p:sp>
      <p:sp>
        <p:nvSpPr>
          <p:cNvPr id="5" name="Oval 4">
            <a:extLst>
              <a:ext uri="{FF2B5EF4-FFF2-40B4-BE49-F238E27FC236}">
                <a16:creationId xmlns:a16="http://schemas.microsoft.com/office/drawing/2014/main" id="{D2196E05-F2CC-1C8E-EE7B-A514D8299388}"/>
              </a:ext>
            </a:extLst>
          </p:cNvPr>
          <p:cNvSpPr/>
          <p:nvPr/>
        </p:nvSpPr>
        <p:spPr>
          <a:xfrm>
            <a:off x="459526" y="1385412"/>
            <a:ext cx="3799728" cy="3503815"/>
          </a:xfrm>
          <a:prstGeom prst="ellipse">
            <a:avLst/>
          </a:prstGeom>
          <a:solidFill>
            <a:srgbClr val="0070C0">
              <a:alpha val="72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rPr>
              <a:t>SCHEDULE</a:t>
            </a:r>
          </a:p>
        </p:txBody>
      </p:sp>
      <p:sp>
        <p:nvSpPr>
          <p:cNvPr id="6" name="Oval 5">
            <a:extLst>
              <a:ext uri="{FF2B5EF4-FFF2-40B4-BE49-F238E27FC236}">
                <a16:creationId xmlns:a16="http://schemas.microsoft.com/office/drawing/2014/main" id="{5B9FC804-324B-A7D5-8D0E-266FEC9C5C1C}"/>
              </a:ext>
            </a:extLst>
          </p:cNvPr>
          <p:cNvSpPr/>
          <p:nvPr/>
        </p:nvSpPr>
        <p:spPr>
          <a:xfrm>
            <a:off x="2050502" y="3048000"/>
            <a:ext cx="3688195" cy="3603811"/>
          </a:xfrm>
          <a:prstGeom prst="ellipse">
            <a:avLst/>
          </a:prstGeom>
          <a:solidFill>
            <a:srgbClr val="0070C0">
              <a:alpha val="42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rPr>
              <a:t>BUDGET</a:t>
            </a:r>
          </a:p>
        </p:txBody>
      </p:sp>
      <p:sp>
        <p:nvSpPr>
          <p:cNvPr id="9" name="TextBox 8">
            <a:extLst>
              <a:ext uri="{FF2B5EF4-FFF2-40B4-BE49-F238E27FC236}">
                <a16:creationId xmlns:a16="http://schemas.microsoft.com/office/drawing/2014/main" id="{82200AD3-AE05-811A-E6BD-8D6C1144578E}"/>
              </a:ext>
            </a:extLst>
          </p:cNvPr>
          <p:cNvSpPr txBox="1"/>
          <p:nvPr/>
        </p:nvSpPr>
        <p:spPr>
          <a:xfrm>
            <a:off x="2673783" y="3415103"/>
            <a:ext cx="2353695" cy="830997"/>
          </a:xfrm>
          <a:prstGeom prst="rect">
            <a:avLst/>
          </a:prstGeom>
          <a:noFill/>
        </p:spPr>
        <p:txBody>
          <a:bodyPr wrap="square" rtlCol="0">
            <a:spAutoFit/>
          </a:bodyPr>
          <a:lstStyle/>
          <a:p>
            <a:r>
              <a:rPr lang="en-US" sz="4800" b="1" dirty="0">
                <a:solidFill>
                  <a:schemeClr val="bg1"/>
                </a:solidFill>
              </a:rPr>
              <a:t>+ RISK</a:t>
            </a:r>
          </a:p>
        </p:txBody>
      </p:sp>
    </p:spTree>
    <p:extLst>
      <p:ext uri="{BB962C8B-B14F-4D97-AF65-F5344CB8AC3E}">
        <p14:creationId xmlns:p14="http://schemas.microsoft.com/office/powerpoint/2010/main" val="2375890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31" presetClass="entr" presetSubtype="0" fill="hold" grpId="0" nodeType="afterEffect">
                                  <p:stCondLst>
                                    <p:cond delay="100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ppt_w</p:attrName>
                                        </p:attrNameLst>
                                      </p:cBhvr>
                                      <p:tavLst>
                                        <p:tav tm="0">
                                          <p:val>
                                            <p:fltVal val="0"/>
                                          </p:val>
                                        </p:tav>
                                        <p:tav tm="100000">
                                          <p:val>
                                            <p:strVal val="#ppt_w"/>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style.rotation</p:attrName>
                                        </p:attrNameLst>
                                      </p:cBhvr>
                                      <p:tavLst>
                                        <p:tav tm="0">
                                          <p:val>
                                            <p:fltVal val="90"/>
                                          </p:val>
                                        </p:tav>
                                        <p:tav tm="100000">
                                          <p:val>
                                            <p:fltVal val="0"/>
                                          </p:val>
                                        </p:tav>
                                      </p:tavLst>
                                    </p:anim>
                                    <p:animEffect transition="in" filter="fade">
                                      <p:cBhvr>
                                        <p:cTn id="17" dur="1000"/>
                                        <p:tgtEl>
                                          <p:spTgt spid="5"/>
                                        </p:tgtEl>
                                      </p:cBhvr>
                                    </p:animEffect>
                                  </p:childTnLst>
                                </p:cTn>
                              </p:par>
                            </p:childTnLst>
                          </p:cTn>
                        </p:par>
                        <p:par>
                          <p:cTn id="18" fill="hold">
                            <p:stCondLst>
                              <p:cond delay="3000"/>
                            </p:stCondLst>
                            <p:childTnLst>
                              <p:par>
                                <p:cTn id="19" presetID="31" presetClass="entr" presetSubtype="0" fill="hold" grpId="0" nodeType="afterEffect">
                                  <p:stCondLst>
                                    <p:cond delay="100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ppt_w</p:attrName>
                                        </p:attrNameLst>
                                      </p:cBhvr>
                                      <p:tavLst>
                                        <p:tav tm="0">
                                          <p:val>
                                            <p:fltVal val="0"/>
                                          </p:val>
                                        </p:tav>
                                        <p:tav tm="100000">
                                          <p:val>
                                            <p:strVal val="#ppt_w"/>
                                          </p:val>
                                        </p:tav>
                                      </p:tavLst>
                                    </p:anim>
                                    <p:anim calcmode="lin" valueType="num">
                                      <p:cBhvr>
                                        <p:cTn id="22" dur="1000" fill="hold"/>
                                        <p:tgtEl>
                                          <p:spTgt spid="6"/>
                                        </p:tgtEl>
                                        <p:attrNameLst>
                                          <p:attrName>ppt_h</p:attrName>
                                        </p:attrNameLst>
                                      </p:cBhvr>
                                      <p:tavLst>
                                        <p:tav tm="0">
                                          <p:val>
                                            <p:fltVal val="0"/>
                                          </p:val>
                                        </p:tav>
                                        <p:tav tm="100000">
                                          <p:val>
                                            <p:strVal val="#ppt_h"/>
                                          </p:val>
                                        </p:tav>
                                      </p:tavLst>
                                    </p:anim>
                                    <p:anim calcmode="lin" valueType="num">
                                      <p:cBhvr>
                                        <p:cTn id="23" dur="1000" fill="hold"/>
                                        <p:tgtEl>
                                          <p:spTgt spid="6"/>
                                        </p:tgtEl>
                                        <p:attrNameLst>
                                          <p:attrName>style.rotation</p:attrName>
                                        </p:attrNameLst>
                                      </p:cBhvr>
                                      <p:tavLst>
                                        <p:tav tm="0">
                                          <p:val>
                                            <p:fltVal val="90"/>
                                          </p:val>
                                        </p:tav>
                                        <p:tav tm="100000">
                                          <p:val>
                                            <p:fltVal val="0"/>
                                          </p:val>
                                        </p:tav>
                                      </p:tavLst>
                                    </p:anim>
                                    <p:animEffect transition="in" filter="fade">
                                      <p:cBhvr>
                                        <p:cTn id="24" dur="1000"/>
                                        <p:tgtEl>
                                          <p:spTgt spid="6"/>
                                        </p:tgtEl>
                                      </p:cBhvr>
                                    </p:animEffect>
                                  </p:childTnLst>
                                </p:cTn>
                              </p:par>
                            </p:childTnLst>
                          </p:cTn>
                        </p:par>
                        <p:par>
                          <p:cTn id="25" fill="hold">
                            <p:stCondLst>
                              <p:cond delay="5000"/>
                            </p:stCondLst>
                            <p:childTnLst>
                              <p:par>
                                <p:cTn id="26" presetID="53" presetClass="entr" presetSubtype="16" fill="hold" grpId="0" nodeType="afterEffect">
                                  <p:stCondLst>
                                    <p:cond delay="100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94A7024-D948-494D-8920-BBA2DA07D1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person with a computer surrounded by icons&#10;&#10;Description automatically generated">
            <a:extLst>
              <a:ext uri="{FF2B5EF4-FFF2-40B4-BE49-F238E27FC236}">
                <a16:creationId xmlns:a16="http://schemas.microsoft.com/office/drawing/2014/main" id="{15FCAEAC-C1F5-4F24-6AB9-C7C8CC36745A}"/>
              </a:ext>
            </a:extLst>
          </p:cNvPr>
          <p:cNvPicPr>
            <a:picLocks noChangeAspect="1"/>
          </p:cNvPicPr>
          <p:nvPr/>
        </p:nvPicPr>
        <p:blipFill>
          <a:blip r:embed="rId3">
            <a:duotone>
              <a:prstClr val="black"/>
              <a:schemeClr val="tx2">
                <a:tint val="45000"/>
                <a:satMod val="400000"/>
              </a:schemeClr>
            </a:duotone>
            <a:alphaModFix amt="40000"/>
          </a:blip>
          <a:srcRect t="6667" b="8427"/>
          <a:stretch/>
        </p:blipFill>
        <p:spPr>
          <a:xfrm>
            <a:off x="20" y="10"/>
            <a:ext cx="12191980" cy="6857990"/>
          </a:xfrm>
          <a:prstGeom prst="rect">
            <a:avLst/>
          </a:prstGeom>
        </p:spPr>
      </p:pic>
      <p:sp>
        <p:nvSpPr>
          <p:cNvPr id="3" name="Content Placeholder 2"/>
          <p:cNvSpPr>
            <a:spLocks noGrp="1"/>
          </p:cNvSpPr>
          <p:nvPr>
            <p:ph idx="1"/>
          </p:nvPr>
        </p:nvSpPr>
        <p:spPr>
          <a:xfrm>
            <a:off x="677334" y="2160589"/>
            <a:ext cx="10158988" cy="3880773"/>
          </a:xfrm>
        </p:spPr>
        <p:txBody>
          <a:bodyPr>
            <a:normAutofit/>
          </a:bodyPr>
          <a:lstStyle/>
          <a:p>
            <a:pPr marL="0" indent="0">
              <a:buNone/>
            </a:pPr>
            <a:r>
              <a:rPr lang="en-US" sz="5400" dirty="0">
                <a:solidFill>
                  <a:srgbClr val="FFFFFF"/>
                </a:solidFill>
              </a:rPr>
              <a:t>Stay prepared. </a:t>
            </a:r>
          </a:p>
          <a:p>
            <a:pPr marL="0" indent="0">
              <a:buNone/>
            </a:pPr>
            <a:r>
              <a:rPr lang="en-US" sz="5400" dirty="0">
                <a:solidFill>
                  <a:srgbClr val="FFFFFF"/>
                </a:solidFill>
              </a:rPr>
              <a:t>So you don’t have to get prepared.</a:t>
            </a:r>
          </a:p>
        </p:txBody>
      </p:sp>
    </p:spTree>
    <p:extLst>
      <p:ext uri="{BB962C8B-B14F-4D97-AF65-F5344CB8AC3E}">
        <p14:creationId xmlns:p14="http://schemas.microsoft.com/office/powerpoint/2010/main" val="3676447851"/>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 presetClass="entr" presetSubtype="4"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2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6CE6E43D-FC44-4F15-89C6-7C08E9BDC3F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5" name="Straight Connector 14">
              <a:extLst>
                <a:ext uri="{FF2B5EF4-FFF2-40B4-BE49-F238E27FC236}">
                  <a16:creationId xmlns:a16="http://schemas.microsoft.com/office/drawing/2014/main" id="{321115E6-3640-4179-A252-686A27B75B3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E68D2ABE-CDFA-4BEB-AF45-E43862265B0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17" name="Rectangle 23">
              <a:extLst>
                <a:ext uri="{FF2B5EF4-FFF2-40B4-BE49-F238E27FC236}">
                  <a16:creationId xmlns:a16="http://schemas.microsoft.com/office/drawing/2014/main" id="{A108FB8B-558B-4F9E-970F-72D2EE57F6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5">
              <a:extLst>
                <a:ext uri="{FF2B5EF4-FFF2-40B4-BE49-F238E27FC236}">
                  <a16:creationId xmlns:a16="http://schemas.microsoft.com/office/drawing/2014/main" id="{481E92F1-5BD2-4422-B875-90578CEAA55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Isosceles Triangle 18">
              <a:extLst>
                <a:ext uri="{FF2B5EF4-FFF2-40B4-BE49-F238E27FC236}">
                  <a16:creationId xmlns:a16="http://schemas.microsoft.com/office/drawing/2014/main" id="{9D9630F3-9488-4F58-9098-F6B8552BD6D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Rectangle 27">
              <a:extLst>
                <a:ext uri="{FF2B5EF4-FFF2-40B4-BE49-F238E27FC236}">
                  <a16:creationId xmlns:a16="http://schemas.microsoft.com/office/drawing/2014/main" id="{A82B105D-E7A6-4F3A-AFDA-B9133F6BDFE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Rectangle 28">
              <a:extLst>
                <a:ext uri="{FF2B5EF4-FFF2-40B4-BE49-F238E27FC236}">
                  <a16:creationId xmlns:a16="http://schemas.microsoft.com/office/drawing/2014/main" id="{592262AB-546B-41A7-99DE-EC034F0722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2" name="Rectangle 29">
              <a:extLst>
                <a:ext uri="{FF2B5EF4-FFF2-40B4-BE49-F238E27FC236}">
                  <a16:creationId xmlns:a16="http://schemas.microsoft.com/office/drawing/2014/main" id="{D878A1F7-F404-41A0-BD7C-9739499BDD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3" name="Isosceles Triangle 22">
              <a:extLst>
                <a:ext uri="{FF2B5EF4-FFF2-40B4-BE49-F238E27FC236}">
                  <a16:creationId xmlns:a16="http://schemas.microsoft.com/office/drawing/2014/main" id="{0076BF32-29FF-4C3A-B1AF-91A28EFDA07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4" name="Isosceles Triangle 23">
              <a:extLst>
                <a:ext uri="{FF2B5EF4-FFF2-40B4-BE49-F238E27FC236}">
                  <a16:creationId xmlns:a16="http://schemas.microsoft.com/office/drawing/2014/main" id="{0A4C29F3-B3A2-40B9-8670-ADA39B0C42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pic>
        <p:nvPicPr>
          <p:cNvPr id="9" name="Content Placeholder 8" descr="A blue and green text on a white background&#10;&#10;AI-generated content may be incorrect.">
            <a:extLst>
              <a:ext uri="{FF2B5EF4-FFF2-40B4-BE49-F238E27FC236}">
                <a16:creationId xmlns:a16="http://schemas.microsoft.com/office/drawing/2014/main" id="{6690EE7B-8CC8-AC2B-D923-AA7D52D2830A}"/>
              </a:ext>
            </a:extLst>
          </p:cNvPr>
          <p:cNvPicPr>
            <a:picLocks noGrp="1" noChangeAspect="1"/>
          </p:cNvPicPr>
          <p:nvPr>
            <p:ph idx="1"/>
          </p:nvPr>
        </p:nvPicPr>
        <p:blipFill>
          <a:blip r:embed="rId3"/>
          <a:srcRect l="444"/>
          <a:stretch>
            <a:fillRect/>
          </a:stretch>
        </p:blipFill>
        <p:spPr>
          <a:xfrm>
            <a:off x="20" y="10"/>
            <a:ext cx="12191980" cy="6857990"/>
          </a:xfrm>
          <a:prstGeom prst="rect">
            <a:avLst/>
          </a:prstGeom>
        </p:spPr>
      </p:pic>
    </p:spTree>
    <p:extLst>
      <p:ext uri="{BB962C8B-B14F-4D97-AF65-F5344CB8AC3E}">
        <p14:creationId xmlns:p14="http://schemas.microsoft.com/office/powerpoint/2010/main" val="31699202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493823" y="1270000"/>
            <a:ext cx="3480851" cy="4922918"/>
          </a:xfrm>
        </p:spPr>
      </p:pic>
      <p:sp>
        <p:nvSpPr>
          <p:cNvPr id="2" name="Title 1"/>
          <p:cNvSpPr>
            <a:spLocks noGrp="1"/>
          </p:cNvSpPr>
          <p:nvPr>
            <p:ph type="title"/>
          </p:nvPr>
        </p:nvSpPr>
        <p:spPr>
          <a:xfrm>
            <a:off x="-146449" y="403654"/>
            <a:ext cx="8596668" cy="1320800"/>
          </a:xfrm>
        </p:spPr>
        <p:txBody>
          <a:bodyPr>
            <a:normAutofit/>
          </a:bodyPr>
          <a:lstStyle/>
          <a:p>
            <a:pPr algn="ctr"/>
            <a:r>
              <a:rPr lang="en-US" sz="4800" dirty="0">
                <a:solidFill>
                  <a:schemeClr val="accent2">
                    <a:lumMod val="75000"/>
                  </a:schemeClr>
                </a:solidFill>
              </a:rPr>
              <a:t>What is a GDOT PM?</a:t>
            </a:r>
          </a:p>
        </p:txBody>
      </p:sp>
      <p:sp>
        <p:nvSpPr>
          <p:cNvPr id="5" name="TextBox 4"/>
          <p:cNvSpPr txBox="1"/>
          <p:nvPr/>
        </p:nvSpPr>
        <p:spPr>
          <a:xfrm>
            <a:off x="926772" y="6182744"/>
            <a:ext cx="6450226" cy="523220"/>
          </a:xfrm>
          <a:prstGeom prst="rect">
            <a:avLst/>
          </a:prstGeom>
          <a:noFill/>
        </p:spPr>
        <p:txBody>
          <a:bodyPr wrap="square" rtlCol="0">
            <a:spAutoFit/>
          </a:bodyPr>
          <a:lstStyle/>
          <a:p>
            <a:pPr algn="ctr"/>
            <a:r>
              <a:rPr lang="en-US" sz="2800" dirty="0"/>
              <a:t>Central Nervous System of the Project</a:t>
            </a:r>
          </a:p>
        </p:txBody>
      </p:sp>
    </p:spTree>
    <p:extLst>
      <p:ext uri="{BB962C8B-B14F-4D97-AF65-F5344CB8AC3E}">
        <p14:creationId xmlns:p14="http://schemas.microsoft.com/office/powerpoint/2010/main" val="2330009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388145" y="57666"/>
            <a:ext cx="4688981" cy="6631558"/>
          </a:xfrm>
        </p:spPr>
      </p:pic>
      <p:sp>
        <p:nvSpPr>
          <p:cNvPr id="5" name="TextBox 4"/>
          <p:cNvSpPr txBox="1"/>
          <p:nvPr/>
        </p:nvSpPr>
        <p:spPr>
          <a:xfrm>
            <a:off x="1598141" y="2819447"/>
            <a:ext cx="1079156" cy="369332"/>
          </a:xfrm>
          <a:prstGeom prst="rect">
            <a:avLst/>
          </a:prstGeom>
          <a:noFill/>
          <a:ln>
            <a:solidFill>
              <a:schemeClr val="accent1">
                <a:lumMod val="50000"/>
              </a:schemeClr>
            </a:solidFill>
          </a:ln>
        </p:spPr>
        <p:txBody>
          <a:bodyPr wrap="square" rtlCol="0">
            <a:spAutoFit/>
          </a:bodyPr>
          <a:lstStyle/>
          <a:p>
            <a:r>
              <a:rPr lang="en-US" dirty="0"/>
              <a:t>Designer</a:t>
            </a:r>
          </a:p>
        </p:txBody>
      </p:sp>
      <p:sp>
        <p:nvSpPr>
          <p:cNvPr id="6" name="TextBox 5"/>
          <p:cNvSpPr txBox="1"/>
          <p:nvPr/>
        </p:nvSpPr>
        <p:spPr>
          <a:xfrm>
            <a:off x="1144646" y="3448219"/>
            <a:ext cx="1696995" cy="369332"/>
          </a:xfrm>
          <a:prstGeom prst="rect">
            <a:avLst/>
          </a:prstGeom>
          <a:noFill/>
          <a:ln>
            <a:solidFill>
              <a:schemeClr val="accent1">
                <a:lumMod val="50000"/>
              </a:schemeClr>
            </a:solidFill>
          </a:ln>
        </p:spPr>
        <p:txBody>
          <a:bodyPr wrap="square" rtlCol="0">
            <a:spAutoFit/>
          </a:bodyPr>
          <a:lstStyle/>
          <a:p>
            <a:r>
              <a:rPr lang="en-US" dirty="0"/>
              <a:t>Environmental</a:t>
            </a:r>
          </a:p>
        </p:txBody>
      </p:sp>
      <p:sp>
        <p:nvSpPr>
          <p:cNvPr id="7" name="TextBox 6"/>
          <p:cNvSpPr txBox="1"/>
          <p:nvPr/>
        </p:nvSpPr>
        <p:spPr>
          <a:xfrm>
            <a:off x="6858000" y="2891481"/>
            <a:ext cx="1079156" cy="369332"/>
          </a:xfrm>
          <a:prstGeom prst="rect">
            <a:avLst/>
          </a:prstGeom>
          <a:noFill/>
          <a:ln>
            <a:solidFill>
              <a:schemeClr val="accent1">
                <a:lumMod val="50000"/>
              </a:schemeClr>
            </a:solidFill>
          </a:ln>
        </p:spPr>
        <p:txBody>
          <a:bodyPr wrap="square" rtlCol="0">
            <a:spAutoFit/>
          </a:bodyPr>
          <a:lstStyle/>
          <a:p>
            <a:r>
              <a:rPr lang="en-US" dirty="0"/>
              <a:t>Utilities</a:t>
            </a:r>
          </a:p>
        </p:txBody>
      </p:sp>
      <p:sp>
        <p:nvSpPr>
          <p:cNvPr id="8" name="TextBox 7"/>
          <p:cNvSpPr txBox="1"/>
          <p:nvPr/>
        </p:nvSpPr>
        <p:spPr>
          <a:xfrm>
            <a:off x="6734432" y="3477052"/>
            <a:ext cx="1709351" cy="369332"/>
          </a:xfrm>
          <a:prstGeom prst="rect">
            <a:avLst/>
          </a:prstGeom>
          <a:noFill/>
          <a:ln>
            <a:solidFill>
              <a:schemeClr val="accent1">
                <a:lumMod val="50000"/>
              </a:schemeClr>
            </a:solidFill>
          </a:ln>
        </p:spPr>
        <p:txBody>
          <a:bodyPr wrap="square" rtlCol="0">
            <a:spAutoFit/>
          </a:bodyPr>
          <a:lstStyle/>
          <a:p>
            <a:r>
              <a:rPr lang="en-US" dirty="0"/>
              <a:t>Right-of-Way</a:t>
            </a:r>
          </a:p>
        </p:txBody>
      </p:sp>
      <p:sp>
        <p:nvSpPr>
          <p:cNvPr id="9" name="TextBox 8"/>
          <p:cNvSpPr txBox="1"/>
          <p:nvPr/>
        </p:nvSpPr>
        <p:spPr>
          <a:xfrm>
            <a:off x="914401" y="6319892"/>
            <a:ext cx="2961502" cy="369332"/>
          </a:xfrm>
          <a:prstGeom prst="rect">
            <a:avLst/>
          </a:prstGeom>
          <a:noFill/>
          <a:ln>
            <a:solidFill>
              <a:schemeClr val="accent1">
                <a:lumMod val="50000"/>
              </a:schemeClr>
            </a:solidFill>
          </a:ln>
        </p:spPr>
        <p:txBody>
          <a:bodyPr wrap="square" rtlCol="0">
            <a:spAutoFit/>
          </a:bodyPr>
          <a:lstStyle/>
          <a:p>
            <a:r>
              <a:rPr lang="en-US" dirty="0"/>
              <a:t>Other GDOT Departments</a:t>
            </a:r>
          </a:p>
        </p:txBody>
      </p:sp>
      <p:sp>
        <p:nvSpPr>
          <p:cNvPr id="10" name="TextBox 9"/>
          <p:cNvSpPr txBox="1"/>
          <p:nvPr/>
        </p:nvSpPr>
        <p:spPr>
          <a:xfrm>
            <a:off x="5655276" y="6256637"/>
            <a:ext cx="2386502" cy="369332"/>
          </a:xfrm>
          <a:prstGeom prst="rect">
            <a:avLst/>
          </a:prstGeom>
          <a:noFill/>
          <a:ln>
            <a:solidFill>
              <a:schemeClr val="accent1">
                <a:lumMod val="50000"/>
              </a:schemeClr>
            </a:solidFill>
          </a:ln>
        </p:spPr>
        <p:txBody>
          <a:bodyPr wrap="square" rtlCol="0">
            <a:spAutoFit/>
          </a:bodyPr>
          <a:lstStyle/>
          <a:p>
            <a:r>
              <a:rPr lang="en-US" dirty="0"/>
              <a:t>GDOT Management</a:t>
            </a:r>
          </a:p>
        </p:txBody>
      </p:sp>
      <p:sp>
        <p:nvSpPr>
          <p:cNvPr id="11" name="TextBox 10"/>
          <p:cNvSpPr txBox="1"/>
          <p:nvPr/>
        </p:nvSpPr>
        <p:spPr>
          <a:xfrm>
            <a:off x="6308948" y="4005651"/>
            <a:ext cx="3321083" cy="369332"/>
          </a:xfrm>
          <a:prstGeom prst="rect">
            <a:avLst/>
          </a:prstGeom>
          <a:noFill/>
          <a:ln>
            <a:solidFill>
              <a:schemeClr val="accent1">
                <a:lumMod val="50000"/>
              </a:schemeClr>
            </a:solidFill>
          </a:ln>
        </p:spPr>
        <p:txBody>
          <a:bodyPr wrap="square" rtlCol="0">
            <a:spAutoFit/>
          </a:bodyPr>
          <a:lstStyle/>
          <a:p>
            <a:r>
              <a:rPr lang="en-US" dirty="0"/>
              <a:t>Office of Materials &amp; Testing </a:t>
            </a:r>
          </a:p>
        </p:txBody>
      </p:sp>
      <p:sp>
        <p:nvSpPr>
          <p:cNvPr id="12" name="TextBox 11"/>
          <p:cNvSpPr txBox="1"/>
          <p:nvPr/>
        </p:nvSpPr>
        <p:spPr>
          <a:xfrm>
            <a:off x="3999471" y="2464654"/>
            <a:ext cx="1893877" cy="461665"/>
          </a:xfrm>
          <a:prstGeom prst="rect">
            <a:avLst/>
          </a:prstGeom>
          <a:noFill/>
        </p:spPr>
        <p:txBody>
          <a:bodyPr wrap="square" rtlCol="0">
            <a:spAutoFit/>
          </a:bodyPr>
          <a:lstStyle/>
          <a:p>
            <a:r>
              <a:rPr lang="en-US" sz="2400" b="1" dirty="0"/>
              <a:t>GDOT PM</a:t>
            </a:r>
          </a:p>
        </p:txBody>
      </p:sp>
      <p:sp>
        <p:nvSpPr>
          <p:cNvPr id="13" name="TextBox 12"/>
          <p:cNvSpPr txBox="1"/>
          <p:nvPr/>
        </p:nvSpPr>
        <p:spPr>
          <a:xfrm>
            <a:off x="5135878" y="230659"/>
            <a:ext cx="1083690" cy="369332"/>
          </a:xfrm>
          <a:prstGeom prst="rect">
            <a:avLst/>
          </a:prstGeom>
          <a:noFill/>
          <a:ln>
            <a:solidFill>
              <a:schemeClr val="accent1">
                <a:lumMod val="50000"/>
              </a:schemeClr>
            </a:solidFill>
          </a:ln>
        </p:spPr>
        <p:txBody>
          <a:bodyPr wrap="square" rtlCol="0">
            <a:spAutoFit/>
          </a:bodyPr>
          <a:lstStyle/>
          <a:p>
            <a:r>
              <a:rPr lang="en-US" dirty="0"/>
              <a:t>Policies</a:t>
            </a:r>
          </a:p>
        </p:txBody>
      </p:sp>
      <p:sp>
        <p:nvSpPr>
          <p:cNvPr id="14" name="TextBox 13"/>
          <p:cNvSpPr txBox="1"/>
          <p:nvPr/>
        </p:nvSpPr>
        <p:spPr>
          <a:xfrm>
            <a:off x="2289294" y="230659"/>
            <a:ext cx="1986554" cy="369332"/>
          </a:xfrm>
          <a:prstGeom prst="rect">
            <a:avLst/>
          </a:prstGeom>
          <a:noFill/>
          <a:ln>
            <a:solidFill>
              <a:schemeClr val="accent1">
                <a:lumMod val="50000"/>
              </a:schemeClr>
            </a:solidFill>
          </a:ln>
        </p:spPr>
        <p:txBody>
          <a:bodyPr wrap="square" rtlCol="0">
            <a:spAutoFit/>
          </a:bodyPr>
          <a:lstStyle/>
          <a:p>
            <a:r>
              <a:rPr lang="en-US" dirty="0"/>
              <a:t>Manuals &amp; Guides</a:t>
            </a:r>
          </a:p>
        </p:txBody>
      </p:sp>
    </p:spTree>
    <p:extLst>
      <p:ext uri="{BB962C8B-B14F-4D97-AF65-F5344CB8AC3E}">
        <p14:creationId xmlns:p14="http://schemas.microsoft.com/office/powerpoint/2010/main" val="7891143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500"/>
                            </p:stCondLst>
                            <p:childTnLst>
                              <p:par>
                                <p:cTn id="13" presetID="10" presetClass="entr" presetSubtype="0" fill="hold" grpId="0" nodeType="afterEffect">
                                  <p:stCondLst>
                                    <p:cond delay="5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2500"/>
                            </p:stCondLst>
                            <p:childTnLst>
                              <p:par>
                                <p:cTn id="17" presetID="10" presetClass="entr" presetSubtype="0" fill="hold" grpId="0" nodeType="afterEffect">
                                  <p:stCondLst>
                                    <p:cond delay="5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3500"/>
                            </p:stCondLst>
                            <p:childTnLst>
                              <p:par>
                                <p:cTn id="21" presetID="10" presetClass="entr" presetSubtype="0" fill="hold" grpId="0" nodeType="afterEffect">
                                  <p:stCondLst>
                                    <p:cond delay="50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4500"/>
                            </p:stCondLst>
                            <p:childTnLst>
                              <p:par>
                                <p:cTn id="25" presetID="10" presetClass="entr" presetSubtype="0" fill="hold" grpId="0" nodeType="afterEffect">
                                  <p:stCondLst>
                                    <p:cond delay="50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5500"/>
                            </p:stCondLst>
                            <p:childTnLst>
                              <p:par>
                                <p:cTn id="29" presetID="10" presetClass="entr" presetSubtype="0" fill="hold" grpId="0" nodeType="afterEffect">
                                  <p:stCondLst>
                                    <p:cond delay="50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par>
                          <p:cTn id="32" fill="hold">
                            <p:stCondLst>
                              <p:cond delay="6500"/>
                            </p:stCondLst>
                            <p:childTnLst>
                              <p:par>
                                <p:cTn id="33" presetID="10" presetClass="entr" presetSubtype="0" fill="hold" grpId="0" nodeType="afterEffect">
                                  <p:stCondLst>
                                    <p:cond delay="50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par>
                          <p:cTn id="36" fill="hold">
                            <p:stCondLst>
                              <p:cond delay="7500"/>
                            </p:stCondLst>
                            <p:childTnLst>
                              <p:par>
                                <p:cTn id="37" presetID="10" presetClass="entr" presetSubtype="0" fill="hold" grpId="0" nodeType="afterEffect">
                                  <p:stCondLst>
                                    <p:cond delay="50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3" grpId="0" animBg="1"/>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41769" y="627209"/>
            <a:ext cx="6438960" cy="6004329"/>
          </a:xfrm>
        </p:spPr>
      </p:pic>
      <p:sp>
        <p:nvSpPr>
          <p:cNvPr id="5" name="Freeform 4"/>
          <p:cNvSpPr/>
          <p:nvPr/>
        </p:nvSpPr>
        <p:spPr>
          <a:xfrm>
            <a:off x="3336324" y="3499534"/>
            <a:ext cx="1021072" cy="354805"/>
          </a:xfrm>
          <a:custGeom>
            <a:avLst/>
            <a:gdLst>
              <a:gd name="connsiteX0" fmla="*/ 0 w 930876"/>
              <a:gd name="connsiteY0" fmla="*/ 92163 h 354805"/>
              <a:gd name="connsiteX1" fmla="*/ 0 w 930876"/>
              <a:gd name="connsiteY1" fmla="*/ 92163 h 354805"/>
              <a:gd name="connsiteX2" fmla="*/ 74141 w 930876"/>
              <a:gd name="connsiteY2" fmla="*/ 83925 h 354805"/>
              <a:gd name="connsiteX3" fmla="*/ 98854 w 930876"/>
              <a:gd name="connsiteY3" fmla="*/ 75688 h 354805"/>
              <a:gd name="connsiteX4" fmla="*/ 131806 w 930876"/>
              <a:gd name="connsiteY4" fmla="*/ 42736 h 354805"/>
              <a:gd name="connsiteX5" fmla="*/ 172995 w 930876"/>
              <a:gd name="connsiteY5" fmla="*/ 34498 h 354805"/>
              <a:gd name="connsiteX6" fmla="*/ 222422 w 930876"/>
              <a:gd name="connsiteY6" fmla="*/ 18023 h 354805"/>
              <a:gd name="connsiteX7" fmla="*/ 247135 w 930876"/>
              <a:gd name="connsiteY7" fmla="*/ 1547 h 354805"/>
              <a:gd name="connsiteX8" fmla="*/ 288325 w 930876"/>
              <a:gd name="connsiteY8" fmla="*/ 34498 h 354805"/>
              <a:gd name="connsiteX9" fmla="*/ 313038 w 930876"/>
              <a:gd name="connsiteY9" fmla="*/ 50974 h 354805"/>
              <a:gd name="connsiteX10" fmla="*/ 370703 w 930876"/>
              <a:gd name="connsiteY10" fmla="*/ 59212 h 354805"/>
              <a:gd name="connsiteX11" fmla="*/ 502508 w 930876"/>
              <a:gd name="connsiteY11" fmla="*/ 67450 h 354805"/>
              <a:gd name="connsiteX12" fmla="*/ 930876 w 930876"/>
              <a:gd name="connsiteY12" fmla="*/ 92163 h 354805"/>
              <a:gd name="connsiteX13" fmla="*/ 922638 w 930876"/>
              <a:gd name="connsiteY13" fmla="*/ 240444 h 354805"/>
              <a:gd name="connsiteX14" fmla="*/ 914400 w 930876"/>
              <a:gd name="connsiteY14" fmla="*/ 273396 h 354805"/>
              <a:gd name="connsiteX15" fmla="*/ 906162 w 930876"/>
              <a:gd name="connsiteY15" fmla="*/ 298109 h 354805"/>
              <a:gd name="connsiteX16" fmla="*/ 856735 w 930876"/>
              <a:gd name="connsiteY16" fmla="*/ 314585 h 354805"/>
              <a:gd name="connsiteX17" fmla="*/ 691979 w 930876"/>
              <a:gd name="connsiteY17" fmla="*/ 331061 h 354805"/>
              <a:gd name="connsiteX18" fmla="*/ 98854 w 930876"/>
              <a:gd name="connsiteY18" fmla="*/ 331061 h 354805"/>
              <a:gd name="connsiteX19" fmla="*/ 82379 w 930876"/>
              <a:gd name="connsiteY19" fmla="*/ 306347 h 354805"/>
              <a:gd name="connsiteX20" fmla="*/ 74141 w 930876"/>
              <a:gd name="connsiteY20" fmla="*/ 281634 h 354805"/>
              <a:gd name="connsiteX21" fmla="*/ 65903 w 930876"/>
              <a:gd name="connsiteY21" fmla="*/ 158066 h 354805"/>
              <a:gd name="connsiteX22" fmla="*/ 0 w 930876"/>
              <a:gd name="connsiteY22" fmla="*/ 92163 h 354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30876" h="354805">
                <a:moveTo>
                  <a:pt x="0" y="92163"/>
                </a:moveTo>
                <a:lnTo>
                  <a:pt x="0" y="92163"/>
                </a:lnTo>
                <a:cubicBezTo>
                  <a:pt x="24714" y="89417"/>
                  <a:pt x="49614" y="88013"/>
                  <a:pt x="74141" y="83925"/>
                </a:cubicBezTo>
                <a:cubicBezTo>
                  <a:pt x="82706" y="82498"/>
                  <a:pt x="92714" y="81828"/>
                  <a:pt x="98854" y="75688"/>
                </a:cubicBezTo>
                <a:cubicBezTo>
                  <a:pt x="135468" y="39074"/>
                  <a:pt x="73224" y="57382"/>
                  <a:pt x="131806" y="42736"/>
                </a:cubicBezTo>
                <a:cubicBezTo>
                  <a:pt x="145390" y="39340"/>
                  <a:pt x="159487" y="38182"/>
                  <a:pt x="172995" y="34498"/>
                </a:cubicBezTo>
                <a:cubicBezTo>
                  <a:pt x="189750" y="29929"/>
                  <a:pt x="222422" y="18023"/>
                  <a:pt x="222422" y="18023"/>
                </a:cubicBezTo>
                <a:cubicBezTo>
                  <a:pt x="230660" y="12531"/>
                  <a:pt x="237334" y="2947"/>
                  <a:pt x="247135" y="1547"/>
                </a:cubicBezTo>
                <a:cubicBezTo>
                  <a:pt x="296201" y="-5462"/>
                  <a:pt x="270609" y="12353"/>
                  <a:pt x="288325" y="34498"/>
                </a:cubicBezTo>
                <a:cubicBezTo>
                  <a:pt x="294510" y="42229"/>
                  <a:pt x="303555" y="48129"/>
                  <a:pt x="313038" y="50974"/>
                </a:cubicBezTo>
                <a:cubicBezTo>
                  <a:pt x="331636" y="56554"/>
                  <a:pt x="351359" y="57530"/>
                  <a:pt x="370703" y="59212"/>
                </a:cubicBezTo>
                <a:cubicBezTo>
                  <a:pt x="414558" y="63026"/>
                  <a:pt x="458594" y="64386"/>
                  <a:pt x="502508" y="67450"/>
                </a:cubicBezTo>
                <a:cubicBezTo>
                  <a:pt x="835524" y="90683"/>
                  <a:pt x="611760" y="79398"/>
                  <a:pt x="930876" y="92163"/>
                </a:cubicBezTo>
                <a:cubicBezTo>
                  <a:pt x="928130" y="141590"/>
                  <a:pt x="927120" y="191144"/>
                  <a:pt x="922638" y="240444"/>
                </a:cubicBezTo>
                <a:cubicBezTo>
                  <a:pt x="921613" y="251720"/>
                  <a:pt x="917510" y="262510"/>
                  <a:pt x="914400" y="273396"/>
                </a:cubicBezTo>
                <a:cubicBezTo>
                  <a:pt x="912014" y="281745"/>
                  <a:pt x="913228" y="293062"/>
                  <a:pt x="906162" y="298109"/>
                </a:cubicBezTo>
                <a:cubicBezTo>
                  <a:pt x="892030" y="308203"/>
                  <a:pt x="873211" y="309093"/>
                  <a:pt x="856735" y="314585"/>
                </a:cubicBezTo>
                <a:cubicBezTo>
                  <a:pt x="787659" y="337611"/>
                  <a:pt x="840696" y="322313"/>
                  <a:pt x="691979" y="331061"/>
                </a:cubicBezTo>
                <a:cubicBezTo>
                  <a:pt x="473767" y="367426"/>
                  <a:pt x="550706" y="357640"/>
                  <a:pt x="98854" y="331061"/>
                </a:cubicBezTo>
                <a:cubicBezTo>
                  <a:pt x="88970" y="330480"/>
                  <a:pt x="86807" y="315202"/>
                  <a:pt x="82379" y="306347"/>
                </a:cubicBezTo>
                <a:cubicBezTo>
                  <a:pt x="78496" y="298580"/>
                  <a:pt x="76887" y="289872"/>
                  <a:pt x="74141" y="281634"/>
                </a:cubicBezTo>
                <a:cubicBezTo>
                  <a:pt x="71395" y="240445"/>
                  <a:pt x="75464" y="198224"/>
                  <a:pt x="65903" y="158066"/>
                </a:cubicBezTo>
                <a:cubicBezTo>
                  <a:pt x="61317" y="138803"/>
                  <a:pt x="10984" y="103147"/>
                  <a:pt x="0" y="9216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3722256" y="3602182"/>
            <a:ext cx="740578" cy="447956"/>
          </a:xfrm>
          <a:custGeom>
            <a:avLst/>
            <a:gdLst>
              <a:gd name="connsiteX0" fmla="*/ 18659 w 292979"/>
              <a:gd name="connsiteY0" fmla="*/ 8063 h 493399"/>
              <a:gd name="connsiteX1" fmla="*/ 18659 w 292979"/>
              <a:gd name="connsiteY1" fmla="*/ 8063 h 493399"/>
              <a:gd name="connsiteX2" fmla="*/ 208573 w 292979"/>
              <a:gd name="connsiteY2" fmla="*/ 8063 h 493399"/>
              <a:gd name="connsiteX3" fmla="*/ 229674 w 292979"/>
              <a:gd name="connsiteY3" fmla="*/ 15097 h 493399"/>
              <a:gd name="connsiteX4" fmla="*/ 264844 w 292979"/>
              <a:gd name="connsiteY4" fmla="*/ 78402 h 493399"/>
              <a:gd name="connsiteX5" fmla="*/ 271877 w 292979"/>
              <a:gd name="connsiteY5" fmla="*/ 113571 h 493399"/>
              <a:gd name="connsiteX6" fmla="*/ 278911 w 292979"/>
              <a:gd name="connsiteY6" fmla="*/ 205011 h 493399"/>
              <a:gd name="connsiteX7" fmla="*/ 285945 w 292979"/>
              <a:gd name="connsiteY7" fmla="*/ 226113 h 493399"/>
              <a:gd name="connsiteX8" fmla="*/ 292979 w 292979"/>
              <a:gd name="connsiteY8" fmla="*/ 317553 h 493399"/>
              <a:gd name="connsiteX9" fmla="*/ 285945 w 292979"/>
              <a:gd name="connsiteY9" fmla="*/ 416026 h 493399"/>
              <a:gd name="connsiteX10" fmla="*/ 278911 w 292979"/>
              <a:gd name="connsiteY10" fmla="*/ 437128 h 493399"/>
              <a:gd name="connsiteX11" fmla="*/ 236708 w 292979"/>
              <a:gd name="connsiteY11" fmla="*/ 472297 h 493399"/>
              <a:gd name="connsiteX12" fmla="*/ 194505 w 292979"/>
              <a:gd name="connsiteY12" fmla="*/ 486365 h 493399"/>
              <a:gd name="connsiteX13" fmla="*/ 173404 w 292979"/>
              <a:gd name="connsiteY13" fmla="*/ 493399 h 493399"/>
              <a:gd name="connsiteX14" fmla="*/ 67896 w 292979"/>
              <a:gd name="connsiteY14" fmla="*/ 486365 h 493399"/>
              <a:gd name="connsiteX15" fmla="*/ 46794 w 292979"/>
              <a:gd name="connsiteY15" fmla="*/ 479331 h 493399"/>
              <a:gd name="connsiteX16" fmla="*/ 18659 w 292979"/>
              <a:gd name="connsiteY16" fmla="*/ 437128 h 493399"/>
              <a:gd name="connsiteX17" fmla="*/ 11625 w 292979"/>
              <a:gd name="connsiteY17" fmla="*/ 240180 h 493399"/>
              <a:gd name="connsiteX18" fmla="*/ 25693 w 292979"/>
              <a:gd name="connsiteY18" fmla="*/ 155774 h 493399"/>
              <a:gd name="connsiteX19" fmla="*/ 32727 w 292979"/>
              <a:gd name="connsiteY19" fmla="*/ 106537 h 493399"/>
              <a:gd name="connsiteX20" fmla="*/ 18659 w 292979"/>
              <a:gd name="connsiteY20" fmla="*/ 8063 h 493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92979" h="493399">
                <a:moveTo>
                  <a:pt x="18659" y="8063"/>
                </a:moveTo>
                <a:lnTo>
                  <a:pt x="18659" y="8063"/>
                </a:lnTo>
                <a:cubicBezTo>
                  <a:pt x="109696" y="-2052"/>
                  <a:pt x="89190" y="-3307"/>
                  <a:pt x="208573" y="8063"/>
                </a:cubicBezTo>
                <a:cubicBezTo>
                  <a:pt x="215954" y="8766"/>
                  <a:pt x="222640" y="12752"/>
                  <a:pt x="229674" y="15097"/>
                </a:cubicBezTo>
                <a:cubicBezTo>
                  <a:pt x="250629" y="46529"/>
                  <a:pt x="257416" y="48689"/>
                  <a:pt x="264844" y="78402"/>
                </a:cubicBezTo>
                <a:cubicBezTo>
                  <a:pt x="267743" y="90000"/>
                  <a:pt x="269533" y="101848"/>
                  <a:pt x="271877" y="113571"/>
                </a:cubicBezTo>
                <a:cubicBezTo>
                  <a:pt x="274222" y="144051"/>
                  <a:pt x="275119" y="174677"/>
                  <a:pt x="278911" y="205011"/>
                </a:cubicBezTo>
                <a:cubicBezTo>
                  <a:pt x="279831" y="212368"/>
                  <a:pt x="285025" y="218756"/>
                  <a:pt x="285945" y="226113"/>
                </a:cubicBezTo>
                <a:cubicBezTo>
                  <a:pt x="289737" y="256447"/>
                  <a:pt x="290634" y="287073"/>
                  <a:pt x="292979" y="317553"/>
                </a:cubicBezTo>
                <a:cubicBezTo>
                  <a:pt x="290634" y="350377"/>
                  <a:pt x="289790" y="383343"/>
                  <a:pt x="285945" y="416026"/>
                </a:cubicBezTo>
                <a:cubicBezTo>
                  <a:pt x="285079" y="423390"/>
                  <a:pt x="283024" y="430959"/>
                  <a:pt x="278911" y="437128"/>
                </a:cubicBezTo>
                <a:cubicBezTo>
                  <a:pt x="271937" y="447590"/>
                  <a:pt x="249000" y="466834"/>
                  <a:pt x="236708" y="472297"/>
                </a:cubicBezTo>
                <a:cubicBezTo>
                  <a:pt x="223157" y="478320"/>
                  <a:pt x="208573" y="481676"/>
                  <a:pt x="194505" y="486365"/>
                </a:cubicBezTo>
                <a:lnTo>
                  <a:pt x="173404" y="493399"/>
                </a:lnTo>
                <a:cubicBezTo>
                  <a:pt x="138235" y="491054"/>
                  <a:pt x="102928" y="490257"/>
                  <a:pt x="67896" y="486365"/>
                </a:cubicBezTo>
                <a:cubicBezTo>
                  <a:pt x="60527" y="485546"/>
                  <a:pt x="52037" y="484574"/>
                  <a:pt x="46794" y="479331"/>
                </a:cubicBezTo>
                <a:cubicBezTo>
                  <a:pt x="34839" y="467376"/>
                  <a:pt x="18659" y="437128"/>
                  <a:pt x="18659" y="437128"/>
                </a:cubicBezTo>
                <a:cubicBezTo>
                  <a:pt x="-10877" y="348522"/>
                  <a:pt x="920" y="400747"/>
                  <a:pt x="11625" y="240180"/>
                </a:cubicBezTo>
                <a:cubicBezTo>
                  <a:pt x="17379" y="153872"/>
                  <a:pt x="15342" y="212703"/>
                  <a:pt x="25693" y="155774"/>
                </a:cubicBezTo>
                <a:cubicBezTo>
                  <a:pt x="28659" y="139462"/>
                  <a:pt x="28999" y="122691"/>
                  <a:pt x="32727" y="106537"/>
                </a:cubicBezTo>
                <a:cubicBezTo>
                  <a:pt x="49760" y="32727"/>
                  <a:pt x="21004" y="24475"/>
                  <a:pt x="18659" y="806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5164776" y="3749964"/>
            <a:ext cx="561769" cy="219607"/>
          </a:xfrm>
          <a:custGeom>
            <a:avLst/>
            <a:gdLst>
              <a:gd name="connsiteX0" fmla="*/ 64197 w 643248"/>
              <a:gd name="connsiteY0" fmla="*/ 0 h 303825"/>
              <a:gd name="connsiteX1" fmla="*/ 64197 w 643248"/>
              <a:gd name="connsiteY1" fmla="*/ 0 h 303825"/>
              <a:gd name="connsiteX2" fmla="*/ 120468 w 643248"/>
              <a:gd name="connsiteY2" fmla="*/ 21102 h 303825"/>
              <a:gd name="connsiteX3" fmla="*/ 162671 w 643248"/>
              <a:gd name="connsiteY3" fmla="*/ 42203 h 303825"/>
              <a:gd name="connsiteX4" fmla="*/ 190806 w 643248"/>
              <a:gd name="connsiteY4" fmla="*/ 70339 h 303825"/>
              <a:gd name="connsiteX5" fmla="*/ 225976 w 643248"/>
              <a:gd name="connsiteY5" fmla="*/ 98474 h 303825"/>
              <a:gd name="connsiteX6" fmla="*/ 247077 w 643248"/>
              <a:gd name="connsiteY6" fmla="*/ 112542 h 303825"/>
              <a:gd name="connsiteX7" fmla="*/ 268179 w 643248"/>
              <a:gd name="connsiteY7" fmla="*/ 119575 h 303825"/>
              <a:gd name="connsiteX8" fmla="*/ 310382 w 643248"/>
              <a:gd name="connsiteY8" fmla="*/ 147711 h 303825"/>
              <a:gd name="connsiteX9" fmla="*/ 331483 w 643248"/>
              <a:gd name="connsiteY9" fmla="*/ 168812 h 303825"/>
              <a:gd name="connsiteX10" fmla="*/ 394788 w 643248"/>
              <a:gd name="connsiteY10" fmla="*/ 182880 h 303825"/>
              <a:gd name="connsiteX11" fmla="*/ 577668 w 643248"/>
              <a:gd name="connsiteY11" fmla="*/ 196948 h 303825"/>
              <a:gd name="connsiteX12" fmla="*/ 626905 w 643248"/>
              <a:gd name="connsiteY12" fmla="*/ 239151 h 303825"/>
              <a:gd name="connsiteX13" fmla="*/ 633939 w 643248"/>
              <a:gd name="connsiteY13" fmla="*/ 281354 h 303825"/>
              <a:gd name="connsiteX14" fmla="*/ 640973 w 643248"/>
              <a:gd name="connsiteY14" fmla="*/ 302455 h 303825"/>
              <a:gd name="connsiteX15" fmla="*/ 479194 w 643248"/>
              <a:gd name="connsiteY15" fmla="*/ 295422 h 303825"/>
              <a:gd name="connsiteX16" fmla="*/ 415890 w 643248"/>
              <a:gd name="connsiteY16" fmla="*/ 281354 h 303825"/>
              <a:gd name="connsiteX17" fmla="*/ 359619 w 643248"/>
              <a:gd name="connsiteY17" fmla="*/ 267286 h 303825"/>
              <a:gd name="connsiteX18" fmla="*/ 275213 w 643248"/>
              <a:gd name="connsiteY18" fmla="*/ 260252 h 303825"/>
              <a:gd name="connsiteX19" fmla="*/ 247077 w 643248"/>
              <a:gd name="connsiteY19" fmla="*/ 253219 h 303825"/>
              <a:gd name="connsiteX20" fmla="*/ 197840 w 643248"/>
              <a:gd name="connsiteY20" fmla="*/ 239151 h 303825"/>
              <a:gd name="connsiteX21" fmla="*/ 169705 w 643248"/>
              <a:gd name="connsiteY21" fmla="*/ 225083 h 303825"/>
              <a:gd name="connsiteX22" fmla="*/ 148603 w 643248"/>
              <a:gd name="connsiteY22" fmla="*/ 218049 h 303825"/>
              <a:gd name="connsiteX23" fmla="*/ 127502 w 643248"/>
              <a:gd name="connsiteY23" fmla="*/ 203982 h 303825"/>
              <a:gd name="connsiteX24" fmla="*/ 78265 w 643248"/>
              <a:gd name="connsiteY24" fmla="*/ 182880 h 303825"/>
              <a:gd name="connsiteX25" fmla="*/ 29028 w 643248"/>
              <a:gd name="connsiteY25" fmla="*/ 133643 h 303825"/>
              <a:gd name="connsiteX26" fmla="*/ 7926 w 643248"/>
              <a:gd name="connsiteY26" fmla="*/ 112542 h 303825"/>
              <a:gd name="connsiteX27" fmla="*/ 7926 w 643248"/>
              <a:gd name="connsiteY27" fmla="*/ 28135 h 303825"/>
              <a:gd name="connsiteX28" fmla="*/ 64197 w 643248"/>
              <a:gd name="connsiteY28" fmla="*/ 0 h 30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43248" h="303825">
                <a:moveTo>
                  <a:pt x="64197" y="0"/>
                </a:moveTo>
                <a:lnTo>
                  <a:pt x="64197" y="0"/>
                </a:lnTo>
                <a:cubicBezTo>
                  <a:pt x="82954" y="7034"/>
                  <a:pt x="102231" y="12813"/>
                  <a:pt x="120468" y="21102"/>
                </a:cubicBezTo>
                <a:cubicBezTo>
                  <a:pt x="195463" y="55190"/>
                  <a:pt x="91694" y="18543"/>
                  <a:pt x="162671" y="42203"/>
                </a:cubicBezTo>
                <a:cubicBezTo>
                  <a:pt x="178018" y="88243"/>
                  <a:pt x="156703" y="43057"/>
                  <a:pt x="190806" y="70339"/>
                </a:cubicBezTo>
                <a:cubicBezTo>
                  <a:pt x="236256" y="106699"/>
                  <a:pt x="172937" y="80794"/>
                  <a:pt x="225976" y="98474"/>
                </a:cubicBezTo>
                <a:cubicBezTo>
                  <a:pt x="233010" y="103163"/>
                  <a:pt x="239516" y="108762"/>
                  <a:pt x="247077" y="112542"/>
                </a:cubicBezTo>
                <a:cubicBezTo>
                  <a:pt x="253709" y="115858"/>
                  <a:pt x="262010" y="115462"/>
                  <a:pt x="268179" y="119575"/>
                </a:cubicBezTo>
                <a:cubicBezTo>
                  <a:pt x="320871" y="154703"/>
                  <a:pt x="260203" y="130985"/>
                  <a:pt x="310382" y="147711"/>
                </a:cubicBezTo>
                <a:cubicBezTo>
                  <a:pt x="317416" y="154745"/>
                  <a:pt x="323206" y="163294"/>
                  <a:pt x="331483" y="168812"/>
                </a:cubicBezTo>
                <a:cubicBezTo>
                  <a:pt x="342961" y="176464"/>
                  <a:pt x="389809" y="182114"/>
                  <a:pt x="394788" y="182880"/>
                </a:cubicBezTo>
                <a:cubicBezTo>
                  <a:pt x="478045" y="195689"/>
                  <a:pt x="454754" y="190479"/>
                  <a:pt x="577668" y="196948"/>
                </a:cubicBezTo>
                <a:cubicBezTo>
                  <a:pt x="625548" y="212907"/>
                  <a:pt x="618552" y="197388"/>
                  <a:pt x="626905" y="239151"/>
                </a:cubicBezTo>
                <a:cubicBezTo>
                  <a:pt x="629702" y="253136"/>
                  <a:pt x="630845" y="267432"/>
                  <a:pt x="633939" y="281354"/>
                </a:cubicBezTo>
                <a:cubicBezTo>
                  <a:pt x="635547" y="288592"/>
                  <a:pt x="648357" y="301784"/>
                  <a:pt x="640973" y="302455"/>
                </a:cubicBezTo>
                <a:cubicBezTo>
                  <a:pt x="587217" y="307342"/>
                  <a:pt x="533120" y="297766"/>
                  <a:pt x="479194" y="295422"/>
                </a:cubicBezTo>
                <a:cubicBezTo>
                  <a:pt x="381709" y="271050"/>
                  <a:pt x="531960" y="308140"/>
                  <a:pt x="415890" y="281354"/>
                </a:cubicBezTo>
                <a:cubicBezTo>
                  <a:pt x="397051" y="277006"/>
                  <a:pt x="378887" y="268892"/>
                  <a:pt x="359619" y="267286"/>
                </a:cubicBezTo>
                <a:lnTo>
                  <a:pt x="275213" y="260252"/>
                </a:lnTo>
                <a:cubicBezTo>
                  <a:pt x="265834" y="257908"/>
                  <a:pt x="256372" y="255875"/>
                  <a:pt x="247077" y="253219"/>
                </a:cubicBezTo>
                <a:cubicBezTo>
                  <a:pt x="176400" y="233027"/>
                  <a:pt x="285853" y="261154"/>
                  <a:pt x="197840" y="239151"/>
                </a:cubicBezTo>
                <a:cubicBezTo>
                  <a:pt x="188462" y="234462"/>
                  <a:pt x="179343" y="229213"/>
                  <a:pt x="169705" y="225083"/>
                </a:cubicBezTo>
                <a:cubicBezTo>
                  <a:pt x="162890" y="222162"/>
                  <a:pt x="155235" y="221365"/>
                  <a:pt x="148603" y="218049"/>
                </a:cubicBezTo>
                <a:cubicBezTo>
                  <a:pt x="141042" y="214269"/>
                  <a:pt x="134842" y="208176"/>
                  <a:pt x="127502" y="203982"/>
                </a:cubicBezTo>
                <a:cubicBezTo>
                  <a:pt x="103165" y="190075"/>
                  <a:pt x="101939" y="190772"/>
                  <a:pt x="78265" y="182880"/>
                </a:cubicBezTo>
                <a:cubicBezTo>
                  <a:pt x="46017" y="134508"/>
                  <a:pt x="66170" y="146024"/>
                  <a:pt x="29028" y="133643"/>
                </a:cubicBezTo>
                <a:cubicBezTo>
                  <a:pt x="21994" y="126609"/>
                  <a:pt x="13444" y="120819"/>
                  <a:pt x="7926" y="112542"/>
                </a:cubicBezTo>
                <a:cubicBezTo>
                  <a:pt x="-6520" y="90873"/>
                  <a:pt x="2078" y="42755"/>
                  <a:pt x="7926" y="28135"/>
                </a:cubicBezTo>
                <a:cubicBezTo>
                  <a:pt x="11036" y="20361"/>
                  <a:pt x="54819" y="4689"/>
                  <a:pt x="6419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2573861" y="2105689"/>
            <a:ext cx="1524925" cy="461665"/>
          </a:xfrm>
          <a:prstGeom prst="rect">
            <a:avLst/>
          </a:prstGeom>
          <a:noFill/>
        </p:spPr>
        <p:txBody>
          <a:bodyPr wrap="square" rtlCol="0">
            <a:spAutoFit/>
          </a:bodyPr>
          <a:lstStyle/>
          <a:p>
            <a:r>
              <a:rPr lang="en-US" sz="2400" dirty="0"/>
              <a:t>Scope</a:t>
            </a:r>
          </a:p>
        </p:txBody>
      </p:sp>
      <p:sp>
        <p:nvSpPr>
          <p:cNvPr id="11" name="TextBox 10"/>
          <p:cNvSpPr txBox="1"/>
          <p:nvPr/>
        </p:nvSpPr>
        <p:spPr>
          <a:xfrm>
            <a:off x="4980840" y="1471569"/>
            <a:ext cx="1524925" cy="461665"/>
          </a:xfrm>
          <a:prstGeom prst="rect">
            <a:avLst/>
          </a:prstGeom>
          <a:noFill/>
        </p:spPr>
        <p:txBody>
          <a:bodyPr wrap="square" rtlCol="0">
            <a:spAutoFit/>
          </a:bodyPr>
          <a:lstStyle/>
          <a:p>
            <a:r>
              <a:rPr lang="en-US" sz="2400" dirty="0"/>
              <a:t>Schedule</a:t>
            </a:r>
          </a:p>
        </p:txBody>
      </p:sp>
      <p:sp>
        <p:nvSpPr>
          <p:cNvPr id="12" name="TextBox 11"/>
          <p:cNvSpPr txBox="1"/>
          <p:nvPr/>
        </p:nvSpPr>
        <p:spPr>
          <a:xfrm>
            <a:off x="5238252" y="2772214"/>
            <a:ext cx="1524925" cy="461665"/>
          </a:xfrm>
          <a:prstGeom prst="rect">
            <a:avLst/>
          </a:prstGeom>
          <a:noFill/>
        </p:spPr>
        <p:txBody>
          <a:bodyPr wrap="square" rtlCol="0">
            <a:spAutoFit/>
          </a:bodyPr>
          <a:lstStyle/>
          <a:p>
            <a:r>
              <a:rPr lang="en-US" sz="2400" dirty="0"/>
              <a:t>Budget</a:t>
            </a:r>
          </a:p>
        </p:txBody>
      </p:sp>
      <p:sp>
        <p:nvSpPr>
          <p:cNvPr id="14" name="TextBox 13"/>
          <p:cNvSpPr txBox="1"/>
          <p:nvPr/>
        </p:nvSpPr>
        <p:spPr>
          <a:xfrm>
            <a:off x="1666875" y="6086475"/>
            <a:ext cx="5819775" cy="523220"/>
          </a:xfrm>
          <a:prstGeom prst="rect">
            <a:avLst/>
          </a:prstGeom>
          <a:noFill/>
        </p:spPr>
        <p:txBody>
          <a:bodyPr wrap="square" rtlCol="0">
            <a:spAutoFit/>
          </a:bodyPr>
          <a:lstStyle/>
          <a:p>
            <a:pPr algn="ctr"/>
            <a:r>
              <a:rPr lang="en-US" sz="2800" dirty="0"/>
              <a:t>Juggler of Many Tasks</a:t>
            </a:r>
          </a:p>
        </p:txBody>
      </p:sp>
      <p:sp>
        <p:nvSpPr>
          <p:cNvPr id="13" name="Freeform 7">
            <a:extLst>
              <a:ext uri="{FF2B5EF4-FFF2-40B4-BE49-F238E27FC236}">
                <a16:creationId xmlns:a16="http://schemas.microsoft.com/office/drawing/2014/main" id="{0BB5DB53-1088-46DA-9B70-11694AF72BE2}"/>
              </a:ext>
            </a:extLst>
          </p:cNvPr>
          <p:cNvSpPr/>
          <p:nvPr/>
        </p:nvSpPr>
        <p:spPr>
          <a:xfrm>
            <a:off x="5002724" y="3669397"/>
            <a:ext cx="740578" cy="300174"/>
          </a:xfrm>
          <a:custGeom>
            <a:avLst/>
            <a:gdLst>
              <a:gd name="connsiteX0" fmla="*/ 18659 w 292979"/>
              <a:gd name="connsiteY0" fmla="*/ 8063 h 493399"/>
              <a:gd name="connsiteX1" fmla="*/ 18659 w 292979"/>
              <a:gd name="connsiteY1" fmla="*/ 8063 h 493399"/>
              <a:gd name="connsiteX2" fmla="*/ 208573 w 292979"/>
              <a:gd name="connsiteY2" fmla="*/ 8063 h 493399"/>
              <a:gd name="connsiteX3" fmla="*/ 229674 w 292979"/>
              <a:gd name="connsiteY3" fmla="*/ 15097 h 493399"/>
              <a:gd name="connsiteX4" fmla="*/ 264844 w 292979"/>
              <a:gd name="connsiteY4" fmla="*/ 78402 h 493399"/>
              <a:gd name="connsiteX5" fmla="*/ 271877 w 292979"/>
              <a:gd name="connsiteY5" fmla="*/ 113571 h 493399"/>
              <a:gd name="connsiteX6" fmla="*/ 278911 w 292979"/>
              <a:gd name="connsiteY6" fmla="*/ 205011 h 493399"/>
              <a:gd name="connsiteX7" fmla="*/ 285945 w 292979"/>
              <a:gd name="connsiteY7" fmla="*/ 226113 h 493399"/>
              <a:gd name="connsiteX8" fmla="*/ 292979 w 292979"/>
              <a:gd name="connsiteY8" fmla="*/ 317553 h 493399"/>
              <a:gd name="connsiteX9" fmla="*/ 285945 w 292979"/>
              <a:gd name="connsiteY9" fmla="*/ 416026 h 493399"/>
              <a:gd name="connsiteX10" fmla="*/ 278911 w 292979"/>
              <a:gd name="connsiteY10" fmla="*/ 437128 h 493399"/>
              <a:gd name="connsiteX11" fmla="*/ 236708 w 292979"/>
              <a:gd name="connsiteY11" fmla="*/ 472297 h 493399"/>
              <a:gd name="connsiteX12" fmla="*/ 194505 w 292979"/>
              <a:gd name="connsiteY12" fmla="*/ 486365 h 493399"/>
              <a:gd name="connsiteX13" fmla="*/ 173404 w 292979"/>
              <a:gd name="connsiteY13" fmla="*/ 493399 h 493399"/>
              <a:gd name="connsiteX14" fmla="*/ 67896 w 292979"/>
              <a:gd name="connsiteY14" fmla="*/ 486365 h 493399"/>
              <a:gd name="connsiteX15" fmla="*/ 46794 w 292979"/>
              <a:gd name="connsiteY15" fmla="*/ 479331 h 493399"/>
              <a:gd name="connsiteX16" fmla="*/ 18659 w 292979"/>
              <a:gd name="connsiteY16" fmla="*/ 437128 h 493399"/>
              <a:gd name="connsiteX17" fmla="*/ 11625 w 292979"/>
              <a:gd name="connsiteY17" fmla="*/ 240180 h 493399"/>
              <a:gd name="connsiteX18" fmla="*/ 25693 w 292979"/>
              <a:gd name="connsiteY18" fmla="*/ 155774 h 493399"/>
              <a:gd name="connsiteX19" fmla="*/ 32727 w 292979"/>
              <a:gd name="connsiteY19" fmla="*/ 106537 h 493399"/>
              <a:gd name="connsiteX20" fmla="*/ 18659 w 292979"/>
              <a:gd name="connsiteY20" fmla="*/ 8063 h 493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92979" h="493399">
                <a:moveTo>
                  <a:pt x="18659" y="8063"/>
                </a:moveTo>
                <a:lnTo>
                  <a:pt x="18659" y="8063"/>
                </a:lnTo>
                <a:cubicBezTo>
                  <a:pt x="109696" y="-2052"/>
                  <a:pt x="89190" y="-3307"/>
                  <a:pt x="208573" y="8063"/>
                </a:cubicBezTo>
                <a:cubicBezTo>
                  <a:pt x="215954" y="8766"/>
                  <a:pt x="222640" y="12752"/>
                  <a:pt x="229674" y="15097"/>
                </a:cubicBezTo>
                <a:cubicBezTo>
                  <a:pt x="250629" y="46529"/>
                  <a:pt x="257416" y="48689"/>
                  <a:pt x="264844" y="78402"/>
                </a:cubicBezTo>
                <a:cubicBezTo>
                  <a:pt x="267743" y="90000"/>
                  <a:pt x="269533" y="101848"/>
                  <a:pt x="271877" y="113571"/>
                </a:cubicBezTo>
                <a:cubicBezTo>
                  <a:pt x="274222" y="144051"/>
                  <a:pt x="275119" y="174677"/>
                  <a:pt x="278911" y="205011"/>
                </a:cubicBezTo>
                <a:cubicBezTo>
                  <a:pt x="279831" y="212368"/>
                  <a:pt x="285025" y="218756"/>
                  <a:pt x="285945" y="226113"/>
                </a:cubicBezTo>
                <a:cubicBezTo>
                  <a:pt x="289737" y="256447"/>
                  <a:pt x="290634" y="287073"/>
                  <a:pt x="292979" y="317553"/>
                </a:cubicBezTo>
                <a:cubicBezTo>
                  <a:pt x="290634" y="350377"/>
                  <a:pt x="289790" y="383343"/>
                  <a:pt x="285945" y="416026"/>
                </a:cubicBezTo>
                <a:cubicBezTo>
                  <a:pt x="285079" y="423390"/>
                  <a:pt x="283024" y="430959"/>
                  <a:pt x="278911" y="437128"/>
                </a:cubicBezTo>
                <a:cubicBezTo>
                  <a:pt x="271937" y="447590"/>
                  <a:pt x="249000" y="466834"/>
                  <a:pt x="236708" y="472297"/>
                </a:cubicBezTo>
                <a:cubicBezTo>
                  <a:pt x="223157" y="478320"/>
                  <a:pt x="208573" y="481676"/>
                  <a:pt x="194505" y="486365"/>
                </a:cubicBezTo>
                <a:lnTo>
                  <a:pt x="173404" y="493399"/>
                </a:lnTo>
                <a:cubicBezTo>
                  <a:pt x="138235" y="491054"/>
                  <a:pt x="102928" y="490257"/>
                  <a:pt x="67896" y="486365"/>
                </a:cubicBezTo>
                <a:cubicBezTo>
                  <a:pt x="60527" y="485546"/>
                  <a:pt x="52037" y="484574"/>
                  <a:pt x="46794" y="479331"/>
                </a:cubicBezTo>
                <a:cubicBezTo>
                  <a:pt x="34839" y="467376"/>
                  <a:pt x="18659" y="437128"/>
                  <a:pt x="18659" y="437128"/>
                </a:cubicBezTo>
                <a:cubicBezTo>
                  <a:pt x="-10877" y="348522"/>
                  <a:pt x="920" y="400747"/>
                  <a:pt x="11625" y="240180"/>
                </a:cubicBezTo>
                <a:cubicBezTo>
                  <a:pt x="17379" y="153872"/>
                  <a:pt x="15342" y="212703"/>
                  <a:pt x="25693" y="155774"/>
                </a:cubicBezTo>
                <a:cubicBezTo>
                  <a:pt x="28659" y="139462"/>
                  <a:pt x="28999" y="122691"/>
                  <a:pt x="32727" y="106537"/>
                </a:cubicBezTo>
                <a:cubicBezTo>
                  <a:pt x="49760" y="32727"/>
                  <a:pt x="21004" y="24475"/>
                  <a:pt x="18659" y="806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77013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path" presetSubtype="0" accel="50000" decel="50000" fill="hold" grpId="0" nodeType="clickEffect">
                                  <p:stCondLst>
                                    <p:cond delay="0"/>
                                  </p:stCondLst>
                                  <p:childTnLst>
                                    <p:animMotion origin="layout" path="M 1.45833E-6 2.59259E-6 L 0.0138 -0.05718 C 0.01614 -0.06945 0.02252 -0.08449 0.02969 -0.09885 C 0.03789 -0.11574 0.04518 -0.12801 0.05156 -0.13449 L 0.08203 -0.16644 " pathEditMode="relative" rAng="18660000" ptsTypes="AAAAA">
                                      <p:cBhvr>
                                        <p:cTn id="6" dur="2000" fill="hold"/>
                                        <p:tgtEl>
                                          <p:spTgt spid="10"/>
                                        </p:tgtEl>
                                        <p:attrNameLst>
                                          <p:attrName>ppt_x</p:attrName>
                                          <p:attrName>ppt_y</p:attrName>
                                        </p:attrNameLst>
                                      </p:cBhvr>
                                      <p:rCtr x="3568" y="-9144"/>
                                    </p:animMotion>
                                  </p:childTnLst>
                                </p:cTn>
                              </p:par>
                              <p:par>
                                <p:cTn id="7" presetID="37" presetClass="path" presetSubtype="0" accel="50000" decel="50000" fill="hold" grpId="0" nodeType="withEffect">
                                  <p:stCondLst>
                                    <p:cond delay="0"/>
                                  </p:stCondLst>
                                  <p:childTnLst>
                                    <p:animMotion origin="layout" path="M 4.79167E-6 -2.22222E-6 L 0.02799 0.04213 C 0.03385 0.05093 0.03776 0.06551 0.03984 0.08264 C 0.04218 0.10209 0.04166 0.11713 0.03841 0.12963 L 0.02265 0.19051 " pathEditMode="relative" rAng="4680000" ptsTypes="AAAAA">
                                      <p:cBhvr>
                                        <p:cTn id="8" dur="2000" fill="hold"/>
                                        <p:tgtEl>
                                          <p:spTgt spid="11"/>
                                        </p:tgtEl>
                                        <p:attrNameLst>
                                          <p:attrName>ppt_x</p:attrName>
                                          <p:attrName>ppt_y</p:attrName>
                                        </p:attrNameLst>
                                      </p:cBhvr>
                                      <p:rCtr x="2565" y="8981"/>
                                    </p:animMotion>
                                  </p:childTnLst>
                                </p:cTn>
                              </p:par>
                              <p:par>
                                <p:cTn id="9" presetID="37" presetClass="path" presetSubtype="0" accel="50000" decel="50000" fill="hold" grpId="0" nodeType="withEffect">
                                  <p:stCondLst>
                                    <p:cond delay="0"/>
                                  </p:stCondLst>
                                  <p:childTnLst>
                                    <p:animMotion origin="layout" path="M -1.45833E-6 -3.7037E-6 L -0.06406 0.0625 C -0.07747 0.07709 -0.09674 0.08172 -0.1164 0.07732 C -0.13789 0.07269 -0.15547 0.05996 -0.16667 0.04005 L -0.22135 -0.04629 " pathEditMode="relative" rAng="11220000" ptsTypes="AAAAA">
                                      <p:cBhvr>
                                        <p:cTn id="10" dur="2000" fill="hold"/>
                                        <p:tgtEl>
                                          <p:spTgt spid="12"/>
                                        </p:tgtEl>
                                        <p:attrNameLst>
                                          <p:attrName>ppt_x</p:attrName>
                                          <p:attrName>ppt_y</p:attrName>
                                        </p:attrNameLst>
                                      </p:cBhvr>
                                      <p:rCtr x="-11406" y="266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581717" y="1080646"/>
            <a:ext cx="3952501" cy="5646430"/>
          </a:xfrm>
        </p:spPr>
      </p:pic>
    </p:spTree>
    <p:extLst>
      <p:ext uri="{BB962C8B-B14F-4D97-AF65-F5344CB8AC3E}">
        <p14:creationId xmlns:p14="http://schemas.microsoft.com/office/powerpoint/2010/main" val="998929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1237 -0.09652 L 0.01237 -0.09629 C 0.00495 -0.10231 -0.00247 -0.10902 -0.01068 -0.11041 C -0.01784 -0.11157 -0.02513 -0.10902 -0.03216 -0.10833 C -0.03476 -0.10602 -0.03763 -0.1044 -0.03971 -0.10139 C -0.04179 -0.09907 -0.04284 -0.09537 -0.0444 -0.09236 C -0.04596 -0.09004 -0.04752 -0.08773 -0.04909 -0.08541 C -0.05182 -0.08148 -0.05534 -0.07801 -0.05781 -0.07361 C -0.05898 -0.07152 -0.06028 -0.06967 -0.06146 -0.06759 C -0.06237 -0.06574 -0.06315 -0.06342 -0.06419 -0.06157 C -0.06549 -0.05972 -0.06706 -0.05833 -0.06836 -0.05671 C -0.0694 -0.05532 -0.07031 -0.05416 -0.07122 -0.05254 C -0.07226 -0.05115 -0.07304 -0.04907 -0.07409 -0.04768 C -0.07552 -0.04606 -0.07734 -0.04537 -0.07877 -0.04375 C -0.07943 -0.04282 -0.07982 -0.0412 -0.08047 -0.04074 C -0.08216 -0.03958 -0.08398 -0.03935 -0.08581 -0.03865 C -0.09271 -0.03588 -0.08789 -0.03727 -0.09505 -0.03565 C -0.10078 -0.03611 -0.10625 -0.03611 -0.11185 -0.0368 C -0.11771 -0.0375 -0.11953 -0.03865 -0.12448 -0.04074 C -0.12773 -0.04861 -0.12526 -0.04398 -0.13633 -0.04768 C -0.13958 -0.04884 -0.14284 -0.04953 -0.14622 -0.05069 C -0.15859 -0.05486 -0.14974 -0.05277 -0.15885 -0.05463 C -0.16732 -0.06041 -0.15521 -0.05208 -0.16523 -0.05972 C -0.16745 -0.06134 -0.16992 -0.06273 -0.17213 -0.06458 C -0.17773 -0.06875 -0.1737 -0.06643 -0.17956 -0.07152 C -0.18099 -0.07268 -0.18255 -0.07338 -0.18385 -0.07453 C -0.19778 -0.08588 -0.18594 -0.07615 -0.19375 -0.08356 C -0.19479 -0.08449 -0.19609 -0.08518 -0.19713 -0.08657 C -0.2 -0.08981 -0.20638 -0.10046 -0.20989 -0.10139 C -0.21588 -0.10277 -0.2125 -0.10208 -0.21979 -0.10347 C -0.22695 -0.10208 -0.23945 -0.10277 -0.24765 -0.09652 C -0.25 -0.09467 -0.25182 -0.09236 -0.25416 -0.09051 C -0.25794 -0.08171 -0.25443 -0.08842 -0.2612 -0.08148 C -0.2625 -0.08009 -0.26367 -0.07801 -0.26523 -0.07662 C -0.2694 -0.07199 -0.27265 -0.06921 -0.27721 -0.06666 C -0.28151 -0.06412 -0.28581 -0.06134 -0.28997 -0.05972 C -0.30221 -0.05486 -0.29479 -0.0574 -0.31054 -0.0537 C -0.31575 -0.05231 -0.31302 -0.05254 -0.31797 -0.05254 L -0.36107 -0.02754 " pathEditMode="relative" rAng="0" ptsTypes="AAAAAAAAAAAAAAAAAAAAAAAAAAAAAAAAAAAAAAA">
                                      <p:cBhvr>
                                        <p:cTn id="6" dur="4000" fill="hold"/>
                                        <p:tgtEl>
                                          <p:spTgt spid="4"/>
                                        </p:tgtEl>
                                        <p:attrNameLst>
                                          <p:attrName>ppt_x</p:attrName>
                                          <p:attrName>ppt_y</p:attrName>
                                        </p:attrNameLst>
                                      </p:cBhvr>
                                      <p:rCtr x="-18672" y="27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4800" dirty="0">
                <a:solidFill>
                  <a:schemeClr val="accent2">
                    <a:lumMod val="75000"/>
                  </a:schemeClr>
                </a:solidFill>
              </a:rPr>
              <a:t>Project Manager’s Responsibilities </a:t>
            </a:r>
            <a:br>
              <a:rPr lang="en-US" dirty="0"/>
            </a:br>
            <a:endParaRPr lang="en-US" dirty="0"/>
          </a:p>
        </p:txBody>
      </p:sp>
      <p:sp>
        <p:nvSpPr>
          <p:cNvPr id="13" name="Rectangle 12" descr="Bar chart">
            <a:extLst>
              <a:ext uri="{FF2B5EF4-FFF2-40B4-BE49-F238E27FC236}">
                <a16:creationId xmlns:a16="http://schemas.microsoft.com/office/drawing/2014/main" id="{2C79E879-31F9-D5D6-FE85-0F2350409DBB}"/>
              </a:ext>
            </a:extLst>
          </p:cNvPr>
          <p:cNvSpPr/>
          <p:nvPr/>
        </p:nvSpPr>
        <p:spPr>
          <a:xfrm>
            <a:off x="1563605" y="3032299"/>
            <a:ext cx="1096734" cy="1096734"/>
          </a:xfrm>
          <a:prstGeom prst="rect">
            <a:avLst/>
          </a:prstGeom>
          <a: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14" name="Freeform: Shape 13">
            <a:extLst>
              <a:ext uri="{FF2B5EF4-FFF2-40B4-BE49-F238E27FC236}">
                <a16:creationId xmlns:a16="http://schemas.microsoft.com/office/drawing/2014/main" id="{497A5AC0-5DD5-1401-7857-00B839EA0571}"/>
              </a:ext>
            </a:extLst>
          </p:cNvPr>
          <p:cNvSpPr/>
          <p:nvPr/>
        </p:nvSpPr>
        <p:spPr>
          <a:xfrm>
            <a:off x="893378" y="4449651"/>
            <a:ext cx="2437187" cy="720000"/>
          </a:xfrm>
          <a:custGeom>
            <a:avLst/>
            <a:gdLst>
              <a:gd name="connsiteX0" fmla="*/ 0 w 2437187"/>
              <a:gd name="connsiteY0" fmla="*/ 0 h 720000"/>
              <a:gd name="connsiteX1" fmla="*/ 2437187 w 2437187"/>
              <a:gd name="connsiteY1" fmla="*/ 0 h 720000"/>
              <a:gd name="connsiteX2" fmla="*/ 2437187 w 2437187"/>
              <a:gd name="connsiteY2" fmla="*/ 720000 h 720000"/>
              <a:gd name="connsiteX3" fmla="*/ 0 w 2437187"/>
              <a:gd name="connsiteY3" fmla="*/ 720000 h 720000"/>
              <a:gd name="connsiteX4" fmla="*/ 0 w 2437187"/>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7187" h="720000">
                <a:moveTo>
                  <a:pt x="0" y="0"/>
                </a:moveTo>
                <a:lnTo>
                  <a:pt x="2437187" y="0"/>
                </a:lnTo>
                <a:lnTo>
                  <a:pt x="2437187" y="720000"/>
                </a:lnTo>
                <a:lnTo>
                  <a:pt x="0" y="7200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pPr>
            <a:r>
              <a:rPr lang="en-US" sz="2400" kern="1200" dirty="0"/>
              <a:t>PM Metrics</a:t>
            </a:r>
          </a:p>
        </p:txBody>
      </p:sp>
      <p:sp>
        <p:nvSpPr>
          <p:cNvPr id="15" name="Rectangle 14" descr="Document">
            <a:extLst>
              <a:ext uri="{FF2B5EF4-FFF2-40B4-BE49-F238E27FC236}">
                <a16:creationId xmlns:a16="http://schemas.microsoft.com/office/drawing/2014/main" id="{F2679B65-1FA9-BB06-CEBD-77B837E732B9}"/>
              </a:ext>
            </a:extLst>
          </p:cNvPr>
          <p:cNvSpPr/>
          <p:nvPr/>
        </p:nvSpPr>
        <p:spPr>
          <a:xfrm>
            <a:off x="4427300" y="3032299"/>
            <a:ext cx="1096734" cy="1096734"/>
          </a:xfrm>
          <a:prstGeom prst="rect">
            <a:avLst/>
          </a:prstGeom>
          <a: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16" name="Freeform: Shape 15">
            <a:extLst>
              <a:ext uri="{FF2B5EF4-FFF2-40B4-BE49-F238E27FC236}">
                <a16:creationId xmlns:a16="http://schemas.microsoft.com/office/drawing/2014/main" id="{9EE3C957-7C3E-DB9E-9AF9-6827CCFFEDB1}"/>
              </a:ext>
            </a:extLst>
          </p:cNvPr>
          <p:cNvSpPr/>
          <p:nvPr/>
        </p:nvSpPr>
        <p:spPr>
          <a:xfrm>
            <a:off x="3757074" y="4449651"/>
            <a:ext cx="2437187" cy="720000"/>
          </a:xfrm>
          <a:custGeom>
            <a:avLst/>
            <a:gdLst>
              <a:gd name="connsiteX0" fmla="*/ 0 w 2437187"/>
              <a:gd name="connsiteY0" fmla="*/ 0 h 720000"/>
              <a:gd name="connsiteX1" fmla="*/ 2437187 w 2437187"/>
              <a:gd name="connsiteY1" fmla="*/ 0 h 720000"/>
              <a:gd name="connsiteX2" fmla="*/ 2437187 w 2437187"/>
              <a:gd name="connsiteY2" fmla="*/ 720000 h 720000"/>
              <a:gd name="connsiteX3" fmla="*/ 0 w 2437187"/>
              <a:gd name="connsiteY3" fmla="*/ 720000 h 720000"/>
              <a:gd name="connsiteX4" fmla="*/ 0 w 2437187"/>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7187" h="720000">
                <a:moveTo>
                  <a:pt x="0" y="0"/>
                </a:moveTo>
                <a:lnTo>
                  <a:pt x="2437187" y="0"/>
                </a:lnTo>
                <a:lnTo>
                  <a:pt x="2437187" y="720000"/>
                </a:lnTo>
                <a:lnTo>
                  <a:pt x="0" y="7200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pPr>
            <a:r>
              <a:rPr lang="en-US" sz="2400" kern="1200" dirty="0"/>
              <a:t>Documentation </a:t>
            </a:r>
          </a:p>
        </p:txBody>
      </p:sp>
      <p:sp>
        <p:nvSpPr>
          <p:cNvPr id="17" name="Rectangle 16" descr="List">
            <a:extLst>
              <a:ext uri="{FF2B5EF4-FFF2-40B4-BE49-F238E27FC236}">
                <a16:creationId xmlns:a16="http://schemas.microsoft.com/office/drawing/2014/main" id="{6A469C7B-1A5C-A81B-F7E5-69AB663F789C}"/>
              </a:ext>
            </a:extLst>
          </p:cNvPr>
          <p:cNvSpPr/>
          <p:nvPr/>
        </p:nvSpPr>
        <p:spPr>
          <a:xfrm>
            <a:off x="7290996" y="3032299"/>
            <a:ext cx="1096734" cy="1096734"/>
          </a:xfrm>
          <a:prstGeom prst="rect">
            <a:avLst/>
          </a:prstGeom>
          <a: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18" name="Freeform: Shape 17">
            <a:extLst>
              <a:ext uri="{FF2B5EF4-FFF2-40B4-BE49-F238E27FC236}">
                <a16:creationId xmlns:a16="http://schemas.microsoft.com/office/drawing/2014/main" id="{D162E21B-77DD-0CA0-F4BD-515A55CAFBB0}"/>
              </a:ext>
            </a:extLst>
          </p:cNvPr>
          <p:cNvSpPr/>
          <p:nvPr/>
        </p:nvSpPr>
        <p:spPr>
          <a:xfrm>
            <a:off x="6620769" y="4449651"/>
            <a:ext cx="2437187" cy="720000"/>
          </a:xfrm>
          <a:custGeom>
            <a:avLst/>
            <a:gdLst>
              <a:gd name="connsiteX0" fmla="*/ 0 w 2437187"/>
              <a:gd name="connsiteY0" fmla="*/ 0 h 720000"/>
              <a:gd name="connsiteX1" fmla="*/ 2437187 w 2437187"/>
              <a:gd name="connsiteY1" fmla="*/ 0 h 720000"/>
              <a:gd name="connsiteX2" fmla="*/ 2437187 w 2437187"/>
              <a:gd name="connsiteY2" fmla="*/ 720000 h 720000"/>
              <a:gd name="connsiteX3" fmla="*/ 0 w 2437187"/>
              <a:gd name="connsiteY3" fmla="*/ 720000 h 720000"/>
              <a:gd name="connsiteX4" fmla="*/ 0 w 2437187"/>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7187" h="720000">
                <a:moveTo>
                  <a:pt x="0" y="0"/>
                </a:moveTo>
                <a:lnTo>
                  <a:pt x="2437187" y="0"/>
                </a:lnTo>
                <a:lnTo>
                  <a:pt x="2437187" y="720000"/>
                </a:lnTo>
                <a:lnTo>
                  <a:pt x="0" y="7200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pPr>
            <a:r>
              <a:rPr lang="en-US" sz="2400" kern="1200" dirty="0"/>
              <a:t>Primavera P6 Schedule</a:t>
            </a:r>
          </a:p>
        </p:txBody>
      </p:sp>
    </p:spTree>
    <p:extLst>
      <p:ext uri="{BB962C8B-B14F-4D97-AF65-F5344CB8AC3E}">
        <p14:creationId xmlns:p14="http://schemas.microsoft.com/office/powerpoint/2010/main" val="430922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animBg="1"/>
      <p:bldP spid="16" grpId="0"/>
      <p:bldP spid="17" grpId="0" animBg="1"/>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4800" dirty="0">
                <a:solidFill>
                  <a:schemeClr val="accent2">
                    <a:lumMod val="75000"/>
                  </a:schemeClr>
                </a:solidFill>
              </a:rPr>
              <a:t>Project Manager’s Responsibilities </a:t>
            </a:r>
            <a:br>
              <a:rPr lang="en-US" dirty="0"/>
            </a:br>
            <a:endParaRPr lang="en-US" dirty="0"/>
          </a:p>
        </p:txBody>
      </p:sp>
      <p:sp>
        <p:nvSpPr>
          <p:cNvPr id="11" name="Rectangle 10" descr="Workflow">
            <a:extLst>
              <a:ext uri="{FF2B5EF4-FFF2-40B4-BE49-F238E27FC236}">
                <a16:creationId xmlns:a16="http://schemas.microsoft.com/office/drawing/2014/main" id="{2E677E6E-5699-918D-C8F0-D74F2884657B}"/>
              </a:ext>
            </a:extLst>
          </p:cNvPr>
          <p:cNvSpPr/>
          <p:nvPr/>
        </p:nvSpPr>
        <p:spPr>
          <a:xfrm>
            <a:off x="1509009" y="2825156"/>
            <a:ext cx="1096734" cy="1096734"/>
          </a:xfrm>
          <a:prstGeom prst="rect">
            <a:avLst/>
          </a:prstGeom>
          <a: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12" name="Freeform: Shape 11">
            <a:extLst>
              <a:ext uri="{FF2B5EF4-FFF2-40B4-BE49-F238E27FC236}">
                <a16:creationId xmlns:a16="http://schemas.microsoft.com/office/drawing/2014/main" id="{7A68EF37-18B9-A737-B75D-3FCB81AF7484}"/>
              </a:ext>
            </a:extLst>
          </p:cNvPr>
          <p:cNvSpPr/>
          <p:nvPr/>
        </p:nvSpPr>
        <p:spPr>
          <a:xfrm>
            <a:off x="866082" y="4215838"/>
            <a:ext cx="2437187" cy="1825524"/>
          </a:xfrm>
          <a:custGeom>
            <a:avLst/>
            <a:gdLst>
              <a:gd name="connsiteX0" fmla="*/ 0 w 2437187"/>
              <a:gd name="connsiteY0" fmla="*/ 0 h 1825524"/>
              <a:gd name="connsiteX1" fmla="*/ 2437187 w 2437187"/>
              <a:gd name="connsiteY1" fmla="*/ 0 h 1825524"/>
              <a:gd name="connsiteX2" fmla="*/ 2437187 w 2437187"/>
              <a:gd name="connsiteY2" fmla="*/ 1825524 h 1825524"/>
              <a:gd name="connsiteX3" fmla="*/ 0 w 2437187"/>
              <a:gd name="connsiteY3" fmla="*/ 1825524 h 1825524"/>
              <a:gd name="connsiteX4" fmla="*/ 0 w 2437187"/>
              <a:gd name="connsiteY4" fmla="*/ 0 h 1825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7187" h="1825524">
                <a:moveTo>
                  <a:pt x="0" y="0"/>
                </a:moveTo>
                <a:lnTo>
                  <a:pt x="2437187" y="0"/>
                </a:lnTo>
                <a:lnTo>
                  <a:pt x="2437187" y="1825524"/>
                </a:lnTo>
                <a:lnTo>
                  <a:pt x="0" y="182552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pPr>
            <a:r>
              <a:rPr lang="en-US" sz="2400" kern="1200" dirty="0"/>
              <a:t>Plan Development Process</a:t>
            </a:r>
          </a:p>
        </p:txBody>
      </p:sp>
      <p:sp>
        <p:nvSpPr>
          <p:cNvPr id="13" name="Rectangle 12" descr="Shopping cart">
            <a:extLst>
              <a:ext uri="{FF2B5EF4-FFF2-40B4-BE49-F238E27FC236}">
                <a16:creationId xmlns:a16="http://schemas.microsoft.com/office/drawing/2014/main" id="{46359E31-E892-65EE-CA3C-1527C35066F1}"/>
              </a:ext>
            </a:extLst>
          </p:cNvPr>
          <p:cNvSpPr/>
          <p:nvPr/>
        </p:nvSpPr>
        <p:spPr>
          <a:xfrm>
            <a:off x="4427300" y="2820464"/>
            <a:ext cx="1096734" cy="1096734"/>
          </a:xfrm>
          <a:prstGeom prst="rect">
            <a:avLst/>
          </a:prstGeom>
          <a: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14" name="Freeform: Shape 13">
            <a:extLst>
              <a:ext uri="{FF2B5EF4-FFF2-40B4-BE49-F238E27FC236}">
                <a16:creationId xmlns:a16="http://schemas.microsoft.com/office/drawing/2014/main" id="{CBCB3163-0783-8488-486D-CE8890C8B601}"/>
              </a:ext>
            </a:extLst>
          </p:cNvPr>
          <p:cNvSpPr/>
          <p:nvPr/>
        </p:nvSpPr>
        <p:spPr>
          <a:xfrm>
            <a:off x="3757074" y="4301486"/>
            <a:ext cx="2437187" cy="1080000"/>
          </a:xfrm>
          <a:custGeom>
            <a:avLst/>
            <a:gdLst>
              <a:gd name="connsiteX0" fmla="*/ 0 w 2437187"/>
              <a:gd name="connsiteY0" fmla="*/ 0 h 1080000"/>
              <a:gd name="connsiteX1" fmla="*/ 2437187 w 2437187"/>
              <a:gd name="connsiteY1" fmla="*/ 0 h 1080000"/>
              <a:gd name="connsiteX2" fmla="*/ 2437187 w 2437187"/>
              <a:gd name="connsiteY2" fmla="*/ 1080000 h 1080000"/>
              <a:gd name="connsiteX3" fmla="*/ 0 w 2437187"/>
              <a:gd name="connsiteY3" fmla="*/ 1080000 h 1080000"/>
              <a:gd name="connsiteX4" fmla="*/ 0 w 2437187"/>
              <a:gd name="connsiteY4" fmla="*/ 0 h 108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7187" h="1080000">
                <a:moveTo>
                  <a:pt x="0" y="0"/>
                </a:moveTo>
                <a:lnTo>
                  <a:pt x="2437187" y="0"/>
                </a:lnTo>
                <a:lnTo>
                  <a:pt x="2437187" y="1080000"/>
                </a:lnTo>
                <a:lnTo>
                  <a:pt x="0" y="10800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pPr>
            <a:r>
              <a:rPr lang="en-US" sz="2400" kern="1200" dirty="0"/>
              <a:t>Procurement Phase</a:t>
            </a:r>
          </a:p>
        </p:txBody>
      </p:sp>
      <p:sp>
        <p:nvSpPr>
          <p:cNvPr id="15" name="Rectangle 14" descr="Checkmark">
            <a:extLst>
              <a:ext uri="{FF2B5EF4-FFF2-40B4-BE49-F238E27FC236}">
                <a16:creationId xmlns:a16="http://schemas.microsoft.com/office/drawing/2014/main" id="{EBF19023-0C56-2D91-4EE5-C31353E5E598}"/>
              </a:ext>
            </a:extLst>
          </p:cNvPr>
          <p:cNvSpPr/>
          <p:nvPr/>
        </p:nvSpPr>
        <p:spPr>
          <a:xfrm>
            <a:off x="7290996" y="2820464"/>
            <a:ext cx="1096734" cy="1096734"/>
          </a:xfrm>
          <a:prstGeom prst="rect">
            <a:avLst/>
          </a:prstGeom>
          <a: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16" name="Freeform: Shape 15">
            <a:extLst>
              <a:ext uri="{FF2B5EF4-FFF2-40B4-BE49-F238E27FC236}">
                <a16:creationId xmlns:a16="http://schemas.microsoft.com/office/drawing/2014/main" id="{85B19BAC-5ECA-0B7D-12D6-5207188B3B56}"/>
              </a:ext>
            </a:extLst>
          </p:cNvPr>
          <p:cNvSpPr/>
          <p:nvPr/>
        </p:nvSpPr>
        <p:spPr>
          <a:xfrm>
            <a:off x="6620769" y="4301486"/>
            <a:ext cx="2437187" cy="1080000"/>
          </a:xfrm>
          <a:custGeom>
            <a:avLst/>
            <a:gdLst>
              <a:gd name="connsiteX0" fmla="*/ 0 w 2437187"/>
              <a:gd name="connsiteY0" fmla="*/ 0 h 1080000"/>
              <a:gd name="connsiteX1" fmla="*/ 2437187 w 2437187"/>
              <a:gd name="connsiteY1" fmla="*/ 0 h 1080000"/>
              <a:gd name="connsiteX2" fmla="*/ 2437187 w 2437187"/>
              <a:gd name="connsiteY2" fmla="*/ 1080000 h 1080000"/>
              <a:gd name="connsiteX3" fmla="*/ 0 w 2437187"/>
              <a:gd name="connsiteY3" fmla="*/ 1080000 h 1080000"/>
              <a:gd name="connsiteX4" fmla="*/ 0 w 2437187"/>
              <a:gd name="connsiteY4" fmla="*/ 0 h 108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7187" h="1080000">
                <a:moveTo>
                  <a:pt x="0" y="0"/>
                </a:moveTo>
                <a:lnTo>
                  <a:pt x="2437187" y="0"/>
                </a:lnTo>
                <a:lnTo>
                  <a:pt x="2437187" y="1080000"/>
                </a:lnTo>
                <a:lnTo>
                  <a:pt x="0" y="10800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pPr>
            <a:r>
              <a:rPr lang="en-US" sz="2400" kern="1200" dirty="0"/>
              <a:t>Scope/Concept Phase</a:t>
            </a:r>
          </a:p>
        </p:txBody>
      </p:sp>
    </p:spTree>
    <p:extLst>
      <p:ext uri="{BB962C8B-B14F-4D97-AF65-F5344CB8AC3E}">
        <p14:creationId xmlns:p14="http://schemas.microsoft.com/office/powerpoint/2010/main" val="35748582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animBg="1"/>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4800" dirty="0">
                <a:solidFill>
                  <a:schemeClr val="accent2">
                    <a:lumMod val="75000"/>
                  </a:schemeClr>
                </a:solidFill>
              </a:rPr>
              <a:t>Project Manager’s Responsibilities </a:t>
            </a:r>
            <a:br>
              <a:rPr lang="en-US" dirty="0"/>
            </a:br>
            <a:endParaRPr lang="en-US" dirty="0"/>
          </a:p>
        </p:txBody>
      </p:sp>
      <p:sp>
        <p:nvSpPr>
          <p:cNvPr id="3" name="Content Placeholder 2"/>
          <p:cNvSpPr>
            <a:spLocks noGrp="1"/>
          </p:cNvSpPr>
          <p:nvPr>
            <p:ph idx="1"/>
          </p:nvPr>
        </p:nvSpPr>
        <p:spPr>
          <a:xfrm>
            <a:off x="1277409" y="2160589"/>
            <a:ext cx="8596668" cy="4125911"/>
          </a:xfrm>
        </p:spPr>
        <p:txBody>
          <a:bodyPr>
            <a:normAutofit/>
          </a:bodyPr>
          <a:lstStyle/>
          <a:p>
            <a:pPr marL="0" indent="0">
              <a:buNone/>
            </a:pPr>
            <a:endParaRPr lang="en-US" sz="3600" dirty="0"/>
          </a:p>
          <a:p>
            <a:pPr marL="0" indent="0">
              <a:buNone/>
            </a:pPr>
            <a:endParaRPr lang="en-US" dirty="0"/>
          </a:p>
        </p:txBody>
      </p:sp>
      <p:pic>
        <p:nvPicPr>
          <p:cNvPr id="8" name="Graphic 7" descr="Blueprint with solid fill">
            <a:extLst>
              <a:ext uri="{FF2B5EF4-FFF2-40B4-BE49-F238E27FC236}">
                <a16:creationId xmlns:a16="http://schemas.microsoft.com/office/drawing/2014/main" id="{D0A42E2C-FBE6-9237-FB1C-6E0E1FCF802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99565" y="2599899"/>
            <a:ext cx="1307910" cy="1307910"/>
          </a:xfrm>
          <a:prstGeom prst="rect">
            <a:avLst/>
          </a:prstGeom>
        </p:spPr>
      </p:pic>
      <p:pic>
        <p:nvPicPr>
          <p:cNvPr id="10" name="Graphic 9" descr="Boardroom with solid fill">
            <a:extLst>
              <a:ext uri="{FF2B5EF4-FFF2-40B4-BE49-F238E27FC236}">
                <a16:creationId xmlns:a16="http://schemas.microsoft.com/office/drawing/2014/main" id="{800531CF-B7C6-D397-9C5D-9DFBF810619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476163" y="2578290"/>
            <a:ext cx="1456899" cy="1456899"/>
          </a:xfrm>
          <a:prstGeom prst="rect">
            <a:avLst/>
          </a:prstGeom>
        </p:spPr>
      </p:pic>
      <p:grpSp>
        <p:nvGrpSpPr>
          <p:cNvPr id="11" name="Group 10">
            <a:extLst>
              <a:ext uri="{FF2B5EF4-FFF2-40B4-BE49-F238E27FC236}">
                <a16:creationId xmlns:a16="http://schemas.microsoft.com/office/drawing/2014/main" id="{DE68AA4F-50F2-5AD5-9A93-07C41F019458}"/>
              </a:ext>
            </a:extLst>
          </p:cNvPr>
          <p:cNvGrpSpPr/>
          <p:nvPr/>
        </p:nvGrpSpPr>
        <p:grpSpPr>
          <a:xfrm>
            <a:off x="1634926" y="4184392"/>
            <a:ext cx="2437187" cy="1825524"/>
            <a:chOff x="188748" y="2055249"/>
            <a:chExt cx="2437187" cy="1825524"/>
          </a:xfrm>
        </p:grpSpPr>
        <p:sp>
          <p:nvSpPr>
            <p:cNvPr id="12" name="Rectangle 11">
              <a:extLst>
                <a:ext uri="{FF2B5EF4-FFF2-40B4-BE49-F238E27FC236}">
                  <a16:creationId xmlns:a16="http://schemas.microsoft.com/office/drawing/2014/main" id="{AC8A9E94-EF59-72ED-A81A-CB5180B20047}"/>
                </a:ext>
              </a:extLst>
            </p:cNvPr>
            <p:cNvSpPr/>
            <p:nvPr/>
          </p:nvSpPr>
          <p:spPr>
            <a:xfrm>
              <a:off x="188748" y="2055249"/>
              <a:ext cx="2437187" cy="1825524"/>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13" name="TextBox 12">
              <a:extLst>
                <a:ext uri="{FF2B5EF4-FFF2-40B4-BE49-F238E27FC236}">
                  <a16:creationId xmlns:a16="http://schemas.microsoft.com/office/drawing/2014/main" id="{E57B3911-C268-D0AF-BB46-D4C0DE0AA21C}"/>
                </a:ext>
              </a:extLst>
            </p:cNvPr>
            <p:cNvSpPr txBox="1"/>
            <p:nvPr/>
          </p:nvSpPr>
          <p:spPr>
            <a:xfrm>
              <a:off x="188748" y="2055249"/>
              <a:ext cx="2437187" cy="1825524"/>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pPr>
              <a:r>
                <a:rPr lang="en-US" sz="2400" kern="1200" dirty="0"/>
                <a:t>Design Phase</a:t>
              </a:r>
            </a:p>
          </p:txBody>
        </p:sp>
      </p:grpSp>
      <p:sp>
        <p:nvSpPr>
          <p:cNvPr id="14" name="TextBox 13">
            <a:extLst>
              <a:ext uri="{FF2B5EF4-FFF2-40B4-BE49-F238E27FC236}">
                <a16:creationId xmlns:a16="http://schemas.microsoft.com/office/drawing/2014/main" id="{F32C1B88-80E1-2509-1F16-3D56B64E25C5}"/>
              </a:ext>
            </a:extLst>
          </p:cNvPr>
          <p:cNvSpPr txBox="1"/>
          <p:nvPr/>
        </p:nvSpPr>
        <p:spPr>
          <a:xfrm>
            <a:off x="5171971" y="4173588"/>
            <a:ext cx="2437187" cy="1825524"/>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pPr>
            <a:r>
              <a:rPr lang="en-US" sz="2400" kern="1200" dirty="0"/>
              <a:t>Communication</a:t>
            </a:r>
          </a:p>
        </p:txBody>
      </p:sp>
    </p:spTree>
    <p:extLst>
      <p:ext uri="{BB962C8B-B14F-4D97-AF65-F5344CB8AC3E}">
        <p14:creationId xmlns:p14="http://schemas.microsoft.com/office/powerpoint/2010/main" val="37150398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1072</TotalTime>
  <Words>2472</Words>
  <Application>Microsoft Office PowerPoint</Application>
  <PresentationFormat>Widescreen</PresentationFormat>
  <Paragraphs>280</Paragraphs>
  <Slides>28</Slides>
  <Notes>28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Arial</vt:lpstr>
      <vt:lpstr>Calibri</vt:lpstr>
      <vt:lpstr>Trebuchet MS</vt:lpstr>
      <vt:lpstr>Wingdings 3</vt:lpstr>
      <vt:lpstr>Facet</vt:lpstr>
      <vt:lpstr>PowerPoint Presentation</vt:lpstr>
      <vt:lpstr>Overview</vt:lpstr>
      <vt:lpstr>What is a GDOT PM?</vt:lpstr>
      <vt:lpstr>PowerPoint Presentation</vt:lpstr>
      <vt:lpstr>PowerPoint Presentation</vt:lpstr>
      <vt:lpstr>PowerPoint Presentation</vt:lpstr>
      <vt:lpstr>Project Manager’s Responsibilities  </vt:lpstr>
      <vt:lpstr>Project Manager’s Responsibilities  </vt:lpstr>
      <vt:lpstr>Project Manager’s Responsibilities  </vt:lpstr>
      <vt:lpstr>PM Metrics </vt:lpstr>
      <vt:lpstr>PM Milestones </vt:lpstr>
      <vt:lpstr>Documentation</vt:lpstr>
      <vt:lpstr>Documentation (continued)</vt:lpstr>
      <vt:lpstr>Documentation (continued)</vt:lpstr>
      <vt:lpstr>Primavera P6 Schedule</vt:lpstr>
      <vt:lpstr>Primavera P6 Schedule</vt:lpstr>
      <vt:lpstr>Primavera  P6 Schedule</vt:lpstr>
      <vt:lpstr>Plan Development  Process (PDP)</vt:lpstr>
      <vt:lpstr>Procurement  Phase</vt:lpstr>
      <vt:lpstr>Procurement  Phase</vt:lpstr>
      <vt:lpstr>Procurement Phase</vt:lpstr>
      <vt:lpstr>How to be a Superior Project Manager</vt:lpstr>
      <vt:lpstr>How to be a Superior PM</vt:lpstr>
      <vt:lpstr>How to be a Superior PM</vt:lpstr>
      <vt:lpstr>How to be a Superior PM</vt:lpstr>
      <vt:lpstr>How to be a Superior PM</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GDOT PM 101</dc:title>
  <dc:creator>Schneider, Heidi</dc:creator>
  <cp:lastModifiedBy>Heidi Schneider</cp:lastModifiedBy>
  <cp:revision>55</cp:revision>
  <dcterms:created xsi:type="dcterms:W3CDTF">2018-10-14T14:15:19Z</dcterms:created>
  <dcterms:modified xsi:type="dcterms:W3CDTF">2025-10-27T17:08:49Z</dcterms:modified>
</cp:coreProperties>
</file>